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4" r:id="rId5"/>
    <p:sldId id="259" r:id="rId6"/>
    <p:sldId id="266" r:id="rId7"/>
    <p:sldId id="268" r:id="rId8"/>
    <p:sldId id="270" r:id="rId9"/>
    <p:sldId id="272" r:id="rId10"/>
    <p:sldId id="27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layout/>
      <c:txPr>
        <a:bodyPr/>
        <a:lstStyle/>
        <a:p>
          <a:pPr>
            <a:defRPr lang="en-US"/>
          </a:pPr>
          <a:endParaRPr lang="en-US"/>
        </a:p>
      </c:txPr>
    </c:title>
    <c:plotArea>
      <c:layout/>
      <c:pieChart>
        <c:varyColors val="1"/>
        <c:ser>
          <c:idx val="0"/>
          <c:order val="0"/>
          <c:tx>
            <c:strRef>
              <c:f>Sheet1!$B$1</c:f>
              <c:strCache>
                <c:ptCount val="1"/>
                <c:pt idx="0">
                  <c:v>Purchase reasons</c:v>
                </c:pt>
              </c:strCache>
            </c:strRef>
          </c:tx>
          <c:dLbls>
            <c:txPr>
              <a:bodyPr/>
              <a:lstStyle/>
              <a:p>
                <a:pPr>
                  <a:defRPr lang="en-US"/>
                </a:pPr>
                <a:endParaRPr lang="en-US"/>
              </a:p>
            </c:txPr>
            <c:showPercent val="1"/>
          </c:dLbls>
          <c:cat>
            <c:strRef>
              <c:f>Sheet1!$A$2:$A$5</c:f>
              <c:strCache>
                <c:ptCount val="4"/>
                <c:pt idx="0">
                  <c:v>Features</c:v>
                </c:pt>
                <c:pt idx="1">
                  <c:v>Processing Power</c:v>
                </c:pt>
                <c:pt idx="2">
                  <c:v>Convenience</c:v>
                </c:pt>
                <c:pt idx="3">
                  <c:v>Brand fan</c:v>
                </c:pt>
              </c:strCache>
            </c:strRef>
          </c:cat>
          <c:val>
            <c:numRef>
              <c:f>Sheet1!$B$2:$B$5</c:f>
              <c:numCache>
                <c:formatCode>General</c:formatCode>
                <c:ptCount val="4"/>
                <c:pt idx="0">
                  <c:v>2</c:v>
                </c:pt>
                <c:pt idx="1">
                  <c:v>2</c:v>
                </c:pt>
                <c:pt idx="2">
                  <c:v>6</c:v>
                </c:pt>
                <c:pt idx="3">
                  <c:v>2</c:v>
                </c:pt>
              </c:numCache>
            </c:numRef>
          </c:val>
        </c:ser>
        <c:dLbls>
          <c:showPercent val="1"/>
        </c:dLbls>
        <c:firstSliceAng val="0"/>
      </c:pieChart>
    </c:plotArea>
    <c:legend>
      <c:legendPos val="r"/>
      <c:layout/>
      <c:txPr>
        <a:bodyPr/>
        <a:lstStyle/>
        <a:p>
          <a:pPr>
            <a:defRPr lang="en-US" sz="1400"/>
          </a:pPr>
          <a:endParaRPr lang="en-US"/>
        </a:p>
      </c:txPr>
    </c:legend>
    <c:plotVisOnly val="1"/>
  </c:chart>
  <c:spPr>
    <a:ln>
      <a:solidFill>
        <a:schemeClr val="accent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US" sz="1600"/>
              <a:t>Social</a:t>
            </a:r>
            <a:r>
              <a:rPr lang="en-US" sz="1600" baseline="0"/>
              <a:t> Influence</a:t>
            </a:r>
            <a:endParaRPr lang="en-US" sz="1600"/>
          </a:p>
        </c:rich>
      </c:tx>
      <c:layout/>
    </c:title>
    <c:plotArea>
      <c:layout/>
      <c:pieChart>
        <c:varyColors val="1"/>
        <c:ser>
          <c:idx val="0"/>
          <c:order val="0"/>
          <c:tx>
            <c:strRef>
              <c:f>Sheet1!$B$1</c:f>
              <c:strCache>
                <c:ptCount val="1"/>
                <c:pt idx="0">
                  <c:v>Social Influence</c:v>
                </c:pt>
              </c:strCache>
            </c:strRef>
          </c:tx>
          <c:dLbls>
            <c:txPr>
              <a:bodyPr/>
              <a:lstStyle/>
              <a:p>
                <a:pPr>
                  <a:defRPr lang="en-US"/>
                </a:pPr>
                <a:endParaRPr lang="en-US"/>
              </a:p>
            </c:txPr>
            <c:showPercent val="1"/>
          </c:dLbls>
          <c:cat>
            <c:strRef>
              <c:f>Sheet1!$A$2:$A$3</c:f>
              <c:strCache>
                <c:ptCount val="2"/>
                <c:pt idx="0">
                  <c:v>Male</c:v>
                </c:pt>
                <c:pt idx="1">
                  <c:v>Female</c:v>
                </c:pt>
              </c:strCache>
            </c:strRef>
          </c:cat>
          <c:val>
            <c:numRef>
              <c:f>Sheet1!$B$2:$B$3</c:f>
              <c:numCache>
                <c:formatCode>General</c:formatCode>
                <c:ptCount val="2"/>
                <c:pt idx="0">
                  <c:v>2</c:v>
                </c:pt>
                <c:pt idx="1">
                  <c:v>3</c:v>
                </c:pt>
              </c:numCache>
            </c:numRef>
          </c:val>
        </c:ser>
        <c:dLbls>
          <c:showPercent val="1"/>
        </c:dLbls>
        <c:firstSliceAng val="0"/>
      </c:pieChart>
    </c:plotArea>
    <c:legend>
      <c:legendPos val="r"/>
      <c:layout/>
      <c:txPr>
        <a:bodyPr/>
        <a:lstStyle/>
        <a:p>
          <a:pPr>
            <a:defRPr lang="en-US"/>
          </a:pPr>
          <a:endParaRPr lang="en-US"/>
        </a:p>
      </c:txPr>
    </c:legend>
    <c:plotVisOnly val="1"/>
  </c:chart>
  <c:spPr>
    <a:ln>
      <a:solidFill>
        <a:srgbClr val="53548A"/>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US" sz="1600"/>
              <a:t>Social Characteristics</a:t>
            </a:r>
          </a:p>
        </c:rich>
      </c:tx>
      <c:layout/>
    </c:title>
    <c:plotArea>
      <c:layout/>
      <c:pieChart>
        <c:varyColors val="1"/>
        <c:ser>
          <c:idx val="0"/>
          <c:order val="0"/>
          <c:tx>
            <c:strRef>
              <c:f>Sheet1!$B$1</c:f>
              <c:strCache>
                <c:ptCount val="1"/>
                <c:pt idx="0">
                  <c:v>Social Characteristics</c:v>
                </c:pt>
              </c:strCache>
            </c:strRef>
          </c:tx>
          <c:dLbls>
            <c:txPr>
              <a:bodyPr/>
              <a:lstStyle/>
              <a:p>
                <a:pPr>
                  <a:defRPr lang="en-US"/>
                </a:pPr>
                <a:endParaRPr lang="en-US"/>
              </a:p>
            </c:txPr>
            <c:showPercent val="1"/>
          </c:dLbls>
          <c:cat>
            <c:strRef>
              <c:f>Sheet1!$A$2:$A$4</c:f>
              <c:strCache>
                <c:ptCount val="2"/>
                <c:pt idx="0">
                  <c:v>Peer influence</c:v>
                </c:pt>
                <c:pt idx="1">
                  <c:v>Positive recommendation</c:v>
                </c:pt>
              </c:strCache>
            </c:strRef>
          </c:cat>
          <c:val>
            <c:numRef>
              <c:f>Sheet1!$B$2:$B$4</c:f>
              <c:numCache>
                <c:formatCode>General</c:formatCode>
                <c:ptCount val="3"/>
                <c:pt idx="0">
                  <c:v>8</c:v>
                </c:pt>
                <c:pt idx="1">
                  <c:v>4</c:v>
                </c:pt>
              </c:numCache>
            </c:numRef>
          </c:val>
        </c:ser>
        <c:dLbls>
          <c:showPercent val="1"/>
        </c:dLbls>
        <c:firstSliceAng val="0"/>
      </c:pieChart>
    </c:plotArea>
    <c:legend>
      <c:legendPos val="r"/>
      <c:legendEntry>
        <c:idx val="2"/>
        <c:delete val="1"/>
      </c:legendEntry>
      <c:layout>
        <c:manualLayout>
          <c:xMode val="edge"/>
          <c:yMode val="edge"/>
          <c:x val="0.62510232052588899"/>
          <c:y val="0.24697868680537402"/>
          <c:w val="0.3471879537603953"/>
          <c:h val="0.46240199926569214"/>
        </c:manualLayout>
      </c:layout>
      <c:txPr>
        <a:bodyPr/>
        <a:lstStyle/>
        <a:p>
          <a:pPr>
            <a:defRPr lang="en-US"/>
          </a:pPr>
          <a:endParaRPr lang="en-US"/>
        </a:p>
      </c:txPr>
    </c:legend>
    <c:plotVisOnly val="1"/>
  </c:chart>
  <c:spPr>
    <a:ln>
      <a:solidFill>
        <a:schemeClr val="accent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US" sz="1600"/>
              <a:t>Personal Characteristics</a:t>
            </a:r>
          </a:p>
        </c:rich>
      </c:tx>
      <c:layout/>
    </c:title>
    <c:plotArea>
      <c:layout/>
      <c:pieChart>
        <c:varyColors val="1"/>
        <c:ser>
          <c:idx val="0"/>
          <c:order val="0"/>
          <c:tx>
            <c:strRef>
              <c:f>Sheet1!$B$1</c:f>
              <c:strCache>
                <c:ptCount val="1"/>
                <c:pt idx="0">
                  <c:v>Personal Characteristics</c:v>
                </c:pt>
              </c:strCache>
            </c:strRef>
          </c:tx>
          <c:dLbls>
            <c:txPr>
              <a:bodyPr/>
              <a:lstStyle/>
              <a:p>
                <a:pPr>
                  <a:defRPr lang="en-US"/>
                </a:pPr>
                <a:endParaRPr lang="en-US"/>
              </a:p>
            </c:txPr>
            <c:showPercent val="1"/>
          </c:dLbls>
          <c:cat>
            <c:strRef>
              <c:f>Sheet1!$A$2:$A$5</c:f>
              <c:strCache>
                <c:ptCount val="4"/>
                <c:pt idx="0">
                  <c:v>Lifestyle</c:v>
                </c:pt>
                <c:pt idx="1">
                  <c:v>Personality</c:v>
                </c:pt>
                <c:pt idx="2">
                  <c:v>Age</c:v>
                </c:pt>
                <c:pt idx="3">
                  <c:v>Self Concept</c:v>
                </c:pt>
              </c:strCache>
            </c:strRef>
          </c:cat>
          <c:val>
            <c:numRef>
              <c:f>Sheet1!$B$2:$B$5</c:f>
              <c:numCache>
                <c:formatCode>General</c:formatCode>
                <c:ptCount val="4"/>
                <c:pt idx="0">
                  <c:v>4</c:v>
                </c:pt>
                <c:pt idx="1">
                  <c:v>2</c:v>
                </c:pt>
                <c:pt idx="2">
                  <c:v>2</c:v>
                </c:pt>
                <c:pt idx="3">
                  <c:v>4</c:v>
                </c:pt>
              </c:numCache>
            </c:numRef>
          </c:val>
        </c:ser>
        <c:dLbls>
          <c:showPercent val="1"/>
        </c:dLbls>
        <c:firstSliceAng val="0"/>
      </c:pieChart>
    </c:plotArea>
    <c:legend>
      <c:legendPos val="r"/>
      <c:layout/>
      <c:txPr>
        <a:bodyPr/>
        <a:lstStyle/>
        <a:p>
          <a:pPr>
            <a:defRPr lang="en-US" sz="1600"/>
          </a:pPr>
          <a:endParaRPr lang="en-US"/>
        </a:p>
      </c:txPr>
    </c:legend>
    <c:plotVisOnly val="1"/>
  </c:chart>
  <c:spPr>
    <a:ln>
      <a:solidFill>
        <a:srgbClr val="53548A"/>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barChart>
        <c:barDir val="col"/>
        <c:grouping val="clustered"/>
        <c:ser>
          <c:idx val="0"/>
          <c:order val="0"/>
          <c:tx>
            <c:strRef>
              <c:f>Sheet1!$B$1</c:f>
              <c:strCache>
                <c:ptCount val="1"/>
                <c:pt idx="0">
                  <c:v>Mostly</c:v>
                </c:pt>
              </c:strCache>
            </c:strRef>
          </c:tx>
          <c:cat>
            <c:strRef>
              <c:f>Sheet1!$A$2:$A$6</c:f>
              <c:strCache>
                <c:ptCount val="5"/>
                <c:pt idx="0">
                  <c:v>Calling</c:v>
                </c:pt>
                <c:pt idx="1">
                  <c:v>Browsing</c:v>
                </c:pt>
                <c:pt idx="2">
                  <c:v>Social Media</c:v>
                </c:pt>
                <c:pt idx="3">
                  <c:v>Messaging</c:v>
                </c:pt>
                <c:pt idx="4">
                  <c:v>Others</c:v>
                </c:pt>
              </c:strCache>
            </c:strRef>
          </c:cat>
          <c:val>
            <c:numRef>
              <c:f>Sheet1!$B$2:$B$6</c:f>
              <c:numCache>
                <c:formatCode>General</c:formatCode>
                <c:ptCount val="5"/>
                <c:pt idx="0">
                  <c:v>10</c:v>
                </c:pt>
                <c:pt idx="1">
                  <c:v>8</c:v>
                </c:pt>
                <c:pt idx="2">
                  <c:v>9</c:v>
                </c:pt>
                <c:pt idx="3">
                  <c:v>9</c:v>
                </c:pt>
                <c:pt idx="4">
                  <c:v>8</c:v>
                </c:pt>
              </c:numCache>
            </c:numRef>
          </c:val>
        </c:ser>
        <c:ser>
          <c:idx val="1"/>
          <c:order val="1"/>
          <c:tx>
            <c:strRef>
              <c:f>Sheet1!$C$1</c:f>
              <c:strCache>
                <c:ptCount val="1"/>
                <c:pt idx="0">
                  <c:v>Sometimes</c:v>
                </c:pt>
              </c:strCache>
            </c:strRef>
          </c:tx>
          <c:cat>
            <c:strRef>
              <c:f>Sheet1!$A$2:$A$6</c:f>
              <c:strCache>
                <c:ptCount val="5"/>
                <c:pt idx="0">
                  <c:v>Calling</c:v>
                </c:pt>
                <c:pt idx="1">
                  <c:v>Browsing</c:v>
                </c:pt>
                <c:pt idx="2">
                  <c:v>Social Media</c:v>
                </c:pt>
                <c:pt idx="3">
                  <c:v>Messaging</c:v>
                </c:pt>
                <c:pt idx="4">
                  <c:v>Others</c:v>
                </c:pt>
              </c:strCache>
            </c:strRef>
          </c:cat>
          <c:val>
            <c:numRef>
              <c:f>Sheet1!$C$2:$C$6</c:f>
              <c:numCache>
                <c:formatCode>General</c:formatCode>
                <c:ptCount val="5"/>
                <c:pt idx="0">
                  <c:v>2</c:v>
                </c:pt>
                <c:pt idx="1">
                  <c:v>4</c:v>
                </c:pt>
                <c:pt idx="2">
                  <c:v>3</c:v>
                </c:pt>
                <c:pt idx="3">
                  <c:v>3</c:v>
                </c:pt>
                <c:pt idx="4">
                  <c:v>4</c:v>
                </c:pt>
              </c:numCache>
            </c:numRef>
          </c:val>
        </c:ser>
        <c:axId val="108137088"/>
        <c:axId val="108495232"/>
      </c:barChart>
      <c:catAx>
        <c:axId val="108137088"/>
        <c:scaling>
          <c:orientation val="minMax"/>
        </c:scaling>
        <c:axPos val="b"/>
        <c:tickLblPos val="nextTo"/>
        <c:txPr>
          <a:bodyPr/>
          <a:lstStyle/>
          <a:p>
            <a:pPr>
              <a:defRPr lang="en-US"/>
            </a:pPr>
            <a:endParaRPr lang="en-US"/>
          </a:p>
        </c:txPr>
        <c:crossAx val="108495232"/>
        <c:crosses val="autoZero"/>
        <c:auto val="1"/>
        <c:lblAlgn val="ctr"/>
        <c:lblOffset val="100"/>
      </c:catAx>
      <c:valAx>
        <c:axId val="108495232"/>
        <c:scaling>
          <c:orientation val="minMax"/>
        </c:scaling>
        <c:axPos val="l"/>
        <c:majorGridlines/>
        <c:numFmt formatCode="General" sourceLinked="1"/>
        <c:tickLblPos val="nextTo"/>
        <c:txPr>
          <a:bodyPr/>
          <a:lstStyle/>
          <a:p>
            <a:pPr>
              <a:defRPr lang="en-US"/>
            </a:pPr>
            <a:endParaRPr lang="en-US"/>
          </a:p>
        </c:txPr>
        <c:crossAx val="108137088"/>
        <c:crosses val="autoZero"/>
        <c:crossBetween val="between"/>
      </c:valAx>
    </c:plotArea>
    <c:legend>
      <c:legendPos val="r"/>
      <c:layout/>
      <c:txPr>
        <a:bodyPr/>
        <a:lstStyle/>
        <a:p>
          <a:pPr>
            <a:defRPr lang="en-US"/>
          </a:pPr>
          <a:endParaRPr lang="en-US"/>
        </a:p>
      </c:txPr>
    </c:legend>
    <c:plotVisOnly val="1"/>
    <c:dispBlanksAs val="gap"/>
  </c:chart>
  <c:spPr>
    <a:ln>
      <a:solidFill>
        <a:srgbClr val="53548A"/>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US" sz="1600"/>
              <a:t>Usage Time</a:t>
            </a:r>
          </a:p>
        </c:rich>
      </c:tx>
      <c:layout/>
    </c:title>
    <c:plotArea>
      <c:layout/>
      <c:pieChart>
        <c:varyColors val="1"/>
        <c:ser>
          <c:idx val="0"/>
          <c:order val="0"/>
          <c:tx>
            <c:strRef>
              <c:f>Sheet1!$B$1</c:f>
              <c:strCache>
                <c:ptCount val="1"/>
                <c:pt idx="0">
                  <c:v>Smartphone Purpose</c:v>
                </c:pt>
              </c:strCache>
            </c:strRef>
          </c:tx>
          <c:dLbls>
            <c:txPr>
              <a:bodyPr/>
              <a:lstStyle/>
              <a:p>
                <a:pPr>
                  <a:defRPr lang="en-US"/>
                </a:pPr>
                <a:endParaRPr lang="en-US"/>
              </a:p>
            </c:txPr>
            <c:showPercent val="1"/>
          </c:dLbls>
          <c:cat>
            <c:strRef>
              <c:f>Sheet1!$A$2:$A$4</c:f>
              <c:strCache>
                <c:ptCount val="3"/>
                <c:pt idx="0">
                  <c:v>High</c:v>
                </c:pt>
                <c:pt idx="1">
                  <c:v>Moderate</c:v>
                </c:pt>
                <c:pt idx="2">
                  <c:v>Low</c:v>
                </c:pt>
              </c:strCache>
            </c:strRef>
          </c:cat>
          <c:val>
            <c:numRef>
              <c:f>Sheet1!$B$2:$B$4</c:f>
              <c:numCache>
                <c:formatCode>General</c:formatCode>
                <c:ptCount val="3"/>
                <c:pt idx="0">
                  <c:v>10</c:v>
                </c:pt>
                <c:pt idx="1">
                  <c:v>1</c:v>
                </c:pt>
                <c:pt idx="2">
                  <c:v>1</c:v>
                </c:pt>
              </c:numCache>
            </c:numRef>
          </c:val>
        </c:ser>
        <c:dLbls>
          <c:showPercent val="1"/>
        </c:dLbls>
        <c:firstSliceAng val="0"/>
      </c:pieChart>
    </c:plotArea>
    <c:legend>
      <c:legendPos val="r"/>
      <c:layout/>
      <c:txPr>
        <a:bodyPr/>
        <a:lstStyle/>
        <a:p>
          <a:pPr>
            <a:defRPr lang="en-US" sz="1400"/>
          </a:pPr>
          <a:endParaRPr lang="en-US"/>
        </a:p>
      </c:txPr>
    </c:legend>
    <c:plotVisOnly val="1"/>
    <c:dispBlanksAs val="zero"/>
  </c:chart>
  <c:spPr>
    <a:ln>
      <a:solidFill>
        <a:srgbClr val="53548A"/>
      </a:solidFill>
    </a:ln>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3/16/2016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3/16/2016</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3/16/2016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3/16/2016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90600"/>
            <a:ext cx="8458200" cy="1470025"/>
          </a:xfrm>
        </p:spPr>
        <p:txBody>
          <a:bodyPr>
            <a:noAutofit/>
          </a:bodyPr>
          <a:lstStyle/>
          <a:p>
            <a:r>
              <a:rPr lang="en-US" sz="3600" b="1" dirty="0" smtClean="0"/>
              <a:t>Exploring the buying behavior of consumers in the UAE based on the functionalities of smart phones </a:t>
            </a:r>
            <a:r>
              <a:rPr lang="en-US" sz="3600" dirty="0" smtClean="0"/>
              <a:t/>
            </a:r>
            <a:br>
              <a:rPr lang="en-US" sz="3600" dirty="0" smtClean="0"/>
            </a:br>
            <a:endParaRPr lang="en-US" sz="3600" dirty="0"/>
          </a:p>
        </p:txBody>
      </p:sp>
      <p:pic>
        <p:nvPicPr>
          <p:cNvPr id="20483" name="Picture 3"/>
          <p:cNvPicPr>
            <a:picLocks noChangeAspect="1" noChangeArrowheads="1"/>
          </p:cNvPicPr>
          <p:nvPr/>
        </p:nvPicPr>
        <p:blipFill>
          <a:blip r:embed="rId2"/>
          <a:srcRect/>
          <a:stretch>
            <a:fillRect/>
          </a:stretch>
        </p:blipFill>
        <p:spPr bwMode="auto">
          <a:xfrm>
            <a:off x="0" y="3762139"/>
            <a:ext cx="9144000" cy="2257661"/>
          </a:xfrm>
          <a:prstGeom prst="rect">
            <a:avLst/>
          </a:prstGeom>
          <a:noFill/>
          <a:ln w="9525">
            <a:noFill/>
            <a:miter lim="800000"/>
            <a:headEnd/>
            <a:tailEnd/>
          </a:ln>
          <a:effectLst/>
        </p:spPr>
      </p:pic>
      <p:sp>
        <p:nvSpPr>
          <p:cNvPr id="6" name="Subtitle 2"/>
          <p:cNvSpPr>
            <a:spLocks noGrp="1"/>
          </p:cNvSpPr>
          <p:nvPr>
            <p:ph type="subTitle" idx="1"/>
          </p:nvPr>
        </p:nvSpPr>
        <p:spPr>
          <a:xfrm>
            <a:off x="304800" y="6109738"/>
            <a:ext cx="4953000" cy="595862"/>
          </a:xfrm>
        </p:spPr>
        <p:txBody>
          <a:bodyPr/>
          <a:lstStyle/>
          <a:p>
            <a:r>
              <a:rPr lang="en-US" dirty="0" smtClean="0"/>
              <a:t>By:</a:t>
            </a:r>
            <a:endParaRPr lang="en-US" dirty="0"/>
          </a:p>
        </p:txBody>
      </p:sp>
      <p:pic>
        <p:nvPicPr>
          <p:cNvPr id="8" name="Picture 2" descr="https://d3nevzfk7ii3be.cloudfront.net/igi/dF6DITZNDVYNEGRh"/>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48400" y="1219200"/>
            <a:ext cx="3429000" cy="257334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Findings and Analysis</a:t>
            </a:r>
            <a:endParaRPr lang="en-US" dirty="0"/>
          </a:p>
        </p:txBody>
      </p:sp>
      <p:sp>
        <p:nvSpPr>
          <p:cNvPr id="3" name="Content Placeholder 2"/>
          <p:cNvSpPr>
            <a:spLocks noGrp="1"/>
          </p:cNvSpPr>
          <p:nvPr>
            <p:ph idx="1"/>
          </p:nvPr>
        </p:nvSpPr>
        <p:spPr>
          <a:xfrm>
            <a:off x="457200" y="1066800"/>
            <a:ext cx="8229600" cy="1447800"/>
          </a:xfrm>
        </p:spPr>
        <p:txBody>
          <a:bodyPr/>
          <a:lstStyle/>
          <a:p>
            <a:pPr>
              <a:buNone/>
            </a:pPr>
            <a:r>
              <a:rPr lang="en-US" b="1" dirty="0" smtClean="0"/>
              <a:t>Smartphone usage time analysis</a:t>
            </a:r>
            <a:endParaRPr lang="en-US" dirty="0" smtClean="0"/>
          </a:p>
          <a:p>
            <a:pPr lvl="0">
              <a:buNone/>
            </a:pPr>
            <a:endParaRPr lang="en-US" dirty="0" smtClean="0"/>
          </a:p>
          <a:p>
            <a:pPr>
              <a:buNone/>
            </a:pPr>
            <a:endParaRPr lang="en-US" dirty="0" smtClean="0"/>
          </a:p>
          <a:p>
            <a:pPr lvl="0">
              <a:buNone/>
            </a:pPr>
            <a:endParaRPr lang="en-US" dirty="0" smtClean="0"/>
          </a:p>
          <a:p>
            <a:endParaRPr lang="en-US" dirty="0"/>
          </a:p>
        </p:txBody>
      </p:sp>
      <p:graphicFrame>
        <p:nvGraphicFramePr>
          <p:cNvPr id="6" name="Chart 5"/>
          <p:cNvGraphicFramePr/>
          <p:nvPr/>
        </p:nvGraphicFramePr>
        <p:xfrm>
          <a:off x="381000" y="2209800"/>
          <a:ext cx="4419600" cy="3886200"/>
        </p:xfrm>
        <a:graphic>
          <a:graphicData uri="http://schemas.openxmlformats.org/drawingml/2006/chart">
            <c:chart xmlns:c="http://schemas.openxmlformats.org/drawingml/2006/chart" xmlns:r="http://schemas.openxmlformats.org/officeDocument/2006/relationships" r:id="rId2"/>
          </a:graphicData>
        </a:graphic>
      </p:graphicFrame>
      <p:pic>
        <p:nvPicPr>
          <p:cNvPr id="5126" name="Picture 6" descr="http://2.bp.blogspot.com/-l150flm0IJw/UWZvKqsAruI/AAAAAAAAGV4/hfhXHP5y-2o/s1600/iPhone+browsing.jpg"/>
          <p:cNvPicPr>
            <a:picLocks noChangeAspect="1" noChangeArrowheads="1"/>
          </p:cNvPicPr>
          <p:nvPr/>
        </p:nvPicPr>
        <p:blipFill>
          <a:blip r:embed="rId3"/>
          <a:srcRect/>
          <a:stretch>
            <a:fillRect/>
          </a:stretch>
        </p:blipFill>
        <p:spPr bwMode="auto">
          <a:xfrm>
            <a:off x="5160410" y="2209800"/>
            <a:ext cx="3678790" cy="3886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t>Introduction</a:t>
            </a:r>
            <a:endParaRPr lang="en-US" dirty="0"/>
          </a:p>
        </p:txBody>
      </p:sp>
      <p:pic>
        <p:nvPicPr>
          <p:cNvPr id="5" name="Picture 2" descr="http://www.beevoz.com/wp-content/uploads/2014/08/iphone6.jpg"/>
          <p:cNvPicPr>
            <a:picLocks noChangeAspect="1" noChangeArrowheads="1"/>
          </p:cNvPicPr>
          <p:nvPr/>
        </p:nvPicPr>
        <p:blipFill>
          <a:blip r:embed="rId2">
            <a:clrChange>
              <a:clrFrom>
                <a:srgbClr val="FFFFFF"/>
              </a:clrFrom>
              <a:clrTo>
                <a:srgbClr val="FFFFFF">
                  <a:alpha val="0"/>
                </a:srgbClr>
              </a:clrTo>
            </a:clrChange>
            <a:duotone>
              <a:schemeClr val="accent6">
                <a:shade val="45000"/>
                <a:satMod val="135000"/>
              </a:schemeClr>
              <a:prstClr val="white"/>
            </a:duotone>
          </a:blip>
          <a:srcRect/>
          <a:stretch>
            <a:fillRect/>
          </a:stretch>
        </p:blipFill>
        <p:spPr bwMode="auto">
          <a:xfrm>
            <a:off x="5943600" y="228600"/>
            <a:ext cx="3200400" cy="2401791"/>
          </a:xfrm>
          <a:prstGeom prst="rect">
            <a:avLst/>
          </a:prstGeom>
          <a:noFill/>
        </p:spPr>
      </p:pic>
      <p:sp>
        <p:nvSpPr>
          <p:cNvPr id="3" name="Content Placeholder 2"/>
          <p:cNvSpPr>
            <a:spLocks noGrp="1"/>
          </p:cNvSpPr>
          <p:nvPr>
            <p:ph idx="1"/>
          </p:nvPr>
        </p:nvSpPr>
        <p:spPr>
          <a:xfrm>
            <a:off x="457200" y="1295400"/>
            <a:ext cx="8229600" cy="5181600"/>
          </a:xfrm>
        </p:spPr>
        <p:txBody>
          <a:bodyPr>
            <a:normAutofit fontScale="85000" lnSpcReduction="10000"/>
          </a:bodyPr>
          <a:lstStyle/>
          <a:p>
            <a:r>
              <a:rPr lang="en-US" dirty="0" smtClean="0"/>
              <a:t>When it comes to buying a Smartphone, the buyer considers several things like brand, technology, usability, price etc. </a:t>
            </a:r>
          </a:p>
          <a:p>
            <a:r>
              <a:rPr lang="en-US" dirty="0" smtClean="0"/>
              <a:t>Social factors like family, peer groups, roles, social status and personal factors like age, lifestyle, personality, occupation and self esteem also affect the purchase decision of the buyer.  </a:t>
            </a:r>
          </a:p>
          <a:p>
            <a:r>
              <a:rPr lang="en-US" dirty="0" smtClean="0"/>
              <a:t>Smartphone market is expanding, hence it is imperial to study the consumer characteristics which assist in buying decision. </a:t>
            </a:r>
          </a:p>
          <a:p>
            <a:r>
              <a:rPr lang="en-US" dirty="0" smtClean="0"/>
              <a:t>This study will assist industries to strategize their marketing mix and product mix according to the buyer behavior </a:t>
            </a:r>
          </a:p>
          <a:p>
            <a:r>
              <a:rPr lang="en-US" dirty="0" smtClean="0"/>
              <a:t>It will serve as a base for many future researches in this area.</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Literature review</a:t>
            </a:r>
            <a:endParaRPr lang="en-US" dirty="0"/>
          </a:p>
        </p:txBody>
      </p:sp>
      <p:pic>
        <p:nvPicPr>
          <p:cNvPr id="18436" name="Picture 4" descr="http://www.oxbridgeessays.com/blog/wp-content/uploads/2009/06/dissertation-lit-review.jpg"/>
          <p:cNvPicPr>
            <a:picLocks noChangeAspect="1" noChangeArrowheads="1"/>
          </p:cNvPicPr>
          <p:nvPr/>
        </p:nvPicPr>
        <p:blipFill>
          <a:blip r:embed="rId2">
            <a:clrChange>
              <a:clrFrom>
                <a:srgbClr val="FFFFFF"/>
              </a:clrFrom>
              <a:clrTo>
                <a:srgbClr val="FFFFFF">
                  <a:alpha val="0"/>
                </a:srgbClr>
              </a:clrTo>
            </a:clrChange>
            <a:lum bright="20000"/>
          </a:blip>
          <a:srcRect/>
          <a:stretch>
            <a:fillRect/>
          </a:stretch>
        </p:blipFill>
        <p:spPr bwMode="auto">
          <a:xfrm>
            <a:off x="0" y="3886200"/>
            <a:ext cx="2092098" cy="3124200"/>
          </a:xfrm>
          <a:prstGeom prst="rect">
            <a:avLst/>
          </a:prstGeom>
          <a:noFill/>
        </p:spPr>
      </p:pic>
      <p:sp>
        <p:nvSpPr>
          <p:cNvPr id="3" name="Content Placeholder 2"/>
          <p:cNvSpPr>
            <a:spLocks noGrp="1"/>
          </p:cNvSpPr>
          <p:nvPr>
            <p:ph idx="1"/>
          </p:nvPr>
        </p:nvSpPr>
        <p:spPr>
          <a:xfrm>
            <a:off x="457200" y="1219200"/>
            <a:ext cx="8229600" cy="4325112"/>
          </a:xfrm>
        </p:spPr>
        <p:txBody>
          <a:bodyPr>
            <a:noAutofit/>
          </a:bodyPr>
          <a:lstStyle/>
          <a:p>
            <a:r>
              <a:rPr lang="en-US" sz="1500" dirty="0" smtClean="0"/>
              <a:t>Literature that has been reviewed based on Marketing, Consumer Behavior and study of the </a:t>
            </a:r>
            <a:r>
              <a:rPr lang="en-US" sz="1500" dirty="0" err="1" smtClean="0"/>
              <a:t>smartphone</a:t>
            </a:r>
            <a:r>
              <a:rPr lang="en-US" sz="1500" dirty="0" smtClean="0"/>
              <a:t> market from the internet, books, journals and periodicals. </a:t>
            </a:r>
          </a:p>
          <a:p>
            <a:r>
              <a:rPr lang="en-US" sz="1500" dirty="0" smtClean="0"/>
              <a:t>A strong brand communicates to its customers that it is able to meet the customer’s needs and will continue to be accepted by consumers during states of high competition (</a:t>
            </a:r>
            <a:r>
              <a:rPr lang="en-US" sz="1500" dirty="0" err="1" smtClean="0"/>
              <a:t>Ettenson</a:t>
            </a:r>
            <a:r>
              <a:rPr lang="en-US" sz="1500" dirty="0" smtClean="0"/>
              <a:t>&amp; Knowles, 2008). </a:t>
            </a:r>
          </a:p>
          <a:p>
            <a:r>
              <a:rPr lang="en-US" sz="1500" dirty="0" smtClean="0"/>
              <a:t>Brand loyalty is the deeply held commitment to re buy or re-patronize a preferred product/service consistently in the future, thereby causing repetitive same-brand or same brand-set purchasing, despite situational influences and marketing efforts having the potential to cause switching behavior (Oliver, 1999). However, brand loyalty is not to be confused with repeat purchasing or habitual buying behavior. </a:t>
            </a:r>
          </a:p>
          <a:p>
            <a:r>
              <a:rPr lang="en-US" sz="1500" dirty="0" smtClean="0"/>
              <a:t>Habitual buying behavior occurs when the consumer has no emotional attachment to the brand and buys the brand out of familiarity instead of brand conviction, but that this buying pattern can be broken if the availability of products has decreased or the price increases (</a:t>
            </a:r>
            <a:r>
              <a:rPr lang="en-US" sz="1500" dirty="0" err="1" smtClean="0"/>
              <a:t>Kotler</a:t>
            </a:r>
            <a:r>
              <a:rPr lang="en-US" sz="1500" dirty="0" smtClean="0"/>
              <a:t>, Armstrong, Saunders, and Wong,1996). </a:t>
            </a:r>
          </a:p>
          <a:p>
            <a:r>
              <a:rPr lang="en-US" sz="1500" dirty="0" smtClean="0"/>
              <a:t>Brand loyal consumers have a conviction and an emotional attachment regarding the brand characterized by affection, passion, and connection (</a:t>
            </a:r>
            <a:r>
              <a:rPr lang="en-US" sz="1500" dirty="0" err="1" smtClean="0"/>
              <a:t>Kabirag</a:t>
            </a:r>
            <a:r>
              <a:rPr lang="en-US" sz="1500" dirty="0" smtClean="0"/>
              <a:t> &amp; </a:t>
            </a:r>
            <a:r>
              <a:rPr lang="en-US" sz="1500" dirty="0" err="1" smtClean="0"/>
              <a:t>Shanmugan</a:t>
            </a:r>
            <a:r>
              <a:rPr lang="en-US" sz="1500" dirty="0" smtClean="0"/>
              <a:t>, 2011). </a:t>
            </a:r>
          </a:p>
          <a:p>
            <a:r>
              <a:rPr lang="en-US" sz="1500" dirty="0" smtClean="0"/>
              <a:t>A consumer’s emotional attachment to the brand, the purchasing behavior, and the consumer’s social influences are three factors on which brand loyalty is dependent (</a:t>
            </a:r>
            <a:r>
              <a:rPr lang="en-US" sz="1500" dirty="0" err="1" smtClean="0"/>
              <a:t>Gounaris</a:t>
            </a:r>
            <a:r>
              <a:rPr lang="en-US" sz="1500" dirty="0" smtClean="0"/>
              <a:t> and </a:t>
            </a:r>
            <a:r>
              <a:rPr lang="en-US" sz="1500" dirty="0" err="1" smtClean="0"/>
              <a:t>Stathakopoulos</a:t>
            </a:r>
            <a:r>
              <a:rPr lang="en-US" sz="1500" dirty="0" smtClean="0"/>
              <a:t>, 2004).</a:t>
            </a:r>
          </a:p>
          <a:p>
            <a:r>
              <a:rPr lang="en-US" sz="1500" dirty="0" smtClean="0"/>
              <a:t>When consumers identify with a product or company, they will have more of a tendency for repeat purchases and emotions will be formed resulting in brand loyalty (</a:t>
            </a:r>
            <a:r>
              <a:rPr lang="en-US" sz="1500" dirty="0" err="1" smtClean="0"/>
              <a:t>Halliday</a:t>
            </a:r>
            <a:r>
              <a:rPr lang="en-US" sz="1500" dirty="0" smtClean="0"/>
              <a:t> &amp; </a:t>
            </a:r>
            <a:r>
              <a:rPr lang="en-US" sz="1500" dirty="0" err="1" smtClean="0"/>
              <a:t>Kuenzel</a:t>
            </a:r>
            <a:r>
              <a:rPr lang="en-US" sz="1500" dirty="0" smtClean="0"/>
              <a:t>, 2010).</a:t>
            </a:r>
          </a:p>
          <a:p>
            <a:endParaRPr lang="en-US" sz="1500" dirty="0" smtClean="0"/>
          </a:p>
          <a:p>
            <a:endParaRPr lang="en-US" sz="1500" dirty="0" smtClean="0"/>
          </a:p>
          <a:p>
            <a:endParaRPr lang="en-US" sz="1500" dirty="0" smtClean="0"/>
          </a:p>
          <a:p>
            <a:endParaRPr lang="en-US" sz="1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t>Research Objective</a:t>
            </a:r>
            <a:endParaRPr lang="en-US" dirty="0"/>
          </a:p>
        </p:txBody>
      </p:sp>
      <p:sp>
        <p:nvSpPr>
          <p:cNvPr id="3" name="Content Placeholder 2"/>
          <p:cNvSpPr>
            <a:spLocks noGrp="1"/>
          </p:cNvSpPr>
          <p:nvPr>
            <p:ph idx="1"/>
          </p:nvPr>
        </p:nvSpPr>
        <p:spPr>
          <a:xfrm>
            <a:off x="0" y="1371600"/>
            <a:ext cx="4953000" cy="3962400"/>
          </a:xfrm>
        </p:spPr>
        <p:txBody>
          <a:bodyPr>
            <a:normAutofit lnSpcReduction="10000"/>
          </a:bodyPr>
          <a:lstStyle/>
          <a:p>
            <a:r>
              <a:rPr lang="en-US" dirty="0" smtClean="0"/>
              <a:t>The research aims at knowing if peoples’ purchase of </a:t>
            </a:r>
            <a:r>
              <a:rPr lang="en-US" dirty="0" err="1" smtClean="0"/>
              <a:t>smartphones</a:t>
            </a:r>
            <a:r>
              <a:rPr lang="en-US" dirty="0" smtClean="0"/>
              <a:t> is motivated by their need or desire. </a:t>
            </a:r>
          </a:p>
          <a:p>
            <a:r>
              <a:rPr lang="en-US" dirty="0" smtClean="0"/>
              <a:t>It will help to understand the factors that play a vital role in the purchase decisions of consumers. </a:t>
            </a:r>
          </a:p>
          <a:p>
            <a:endParaRPr lang="en-US" dirty="0"/>
          </a:p>
        </p:txBody>
      </p:sp>
      <p:sp>
        <p:nvSpPr>
          <p:cNvPr id="6" name="Rectangle 5"/>
          <p:cNvSpPr/>
          <p:nvPr/>
        </p:nvSpPr>
        <p:spPr>
          <a:xfrm>
            <a:off x="152400" y="5168205"/>
            <a:ext cx="8382000" cy="1384995"/>
          </a:xfrm>
          <a:prstGeom prst="rect">
            <a:avLst/>
          </a:prstGeom>
        </p:spPr>
        <p:txBody>
          <a:bodyPr wrap="square">
            <a:spAutoFit/>
          </a:bodyPr>
          <a:lstStyle/>
          <a:p>
            <a:pPr marL="365760" indent="-256032">
              <a:spcBef>
                <a:spcPts val="300"/>
              </a:spcBef>
              <a:buClr>
                <a:schemeClr val="accent3"/>
              </a:buClr>
              <a:buFont typeface="Georgia"/>
              <a:buChar char="•"/>
            </a:pPr>
            <a:r>
              <a:rPr lang="en-US" sz="2800" dirty="0" smtClean="0"/>
              <a:t>It also discusses the effect of social status, culture and different promotional activities on the purchase decisions. </a:t>
            </a:r>
          </a:p>
        </p:txBody>
      </p:sp>
      <p:pic>
        <p:nvPicPr>
          <p:cNvPr id="17412" name="Picture 4" descr="http://rbth.com/assets/images/2011-05/Big/Reuters_Vostock-Photo_iphone_468.jpg"/>
          <p:cNvPicPr>
            <a:picLocks noChangeAspect="1" noChangeArrowheads="1"/>
          </p:cNvPicPr>
          <p:nvPr/>
        </p:nvPicPr>
        <p:blipFill>
          <a:blip r:embed="rId2"/>
          <a:srcRect/>
          <a:stretch>
            <a:fillRect/>
          </a:stretch>
        </p:blipFill>
        <p:spPr bwMode="auto">
          <a:xfrm>
            <a:off x="4914900" y="1676400"/>
            <a:ext cx="4000500" cy="2971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Methodology</a:t>
            </a:r>
            <a:endParaRPr lang="en-US" dirty="0"/>
          </a:p>
        </p:txBody>
      </p:sp>
      <p:pic>
        <p:nvPicPr>
          <p:cNvPr id="16386" name="Picture 2" descr="http://therisinglotus.com/wp-content/uploads/2014/08/focus-group-icon.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239000" y="5454970"/>
            <a:ext cx="1981200" cy="1403030"/>
          </a:xfrm>
          <a:prstGeom prst="rect">
            <a:avLst/>
          </a:prstGeom>
          <a:noFill/>
        </p:spPr>
      </p:pic>
      <p:sp>
        <p:nvSpPr>
          <p:cNvPr id="3" name="Content Placeholder 2"/>
          <p:cNvSpPr>
            <a:spLocks noGrp="1"/>
          </p:cNvSpPr>
          <p:nvPr>
            <p:ph idx="1"/>
          </p:nvPr>
        </p:nvSpPr>
        <p:spPr>
          <a:xfrm>
            <a:off x="457200" y="1008888"/>
            <a:ext cx="8229600" cy="4325112"/>
          </a:xfrm>
        </p:spPr>
        <p:txBody>
          <a:bodyPr>
            <a:noAutofit/>
          </a:bodyPr>
          <a:lstStyle/>
          <a:p>
            <a:r>
              <a:rPr lang="en-US" sz="1800" dirty="0" smtClean="0"/>
              <a:t>This study involved qualitative research which has been executed by interviews with two focus groups to understand the answers to research questions. </a:t>
            </a:r>
          </a:p>
          <a:p>
            <a:r>
              <a:rPr lang="en-US" sz="1800" dirty="0" smtClean="0"/>
              <a:t>By putting the people together in a focus group, they can be encouraged to respond each other’s comments and go beyond their initial response to a question (Kolb, 2008).</a:t>
            </a:r>
          </a:p>
          <a:p>
            <a:r>
              <a:rPr lang="en-US" sz="1800" dirty="0" smtClean="0"/>
              <a:t>A permissive and nurturing environment is created by a moderator or interviewer that encourages different perceptions and points of view, without pressuring participants to vote, plan or reach consensus (Krueger and Casey, 2000). </a:t>
            </a:r>
          </a:p>
          <a:p>
            <a:r>
              <a:rPr lang="en-US" sz="1800" dirty="0" smtClean="0"/>
              <a:t>Focus group 1 constituted of 4 males and 2 females and focus group 2 constituted of 5 males and 1 female; all in the age group of 20-30 yrs.</a:t>
            </a:r>
          </a:p>
          <a:p>
            <a:r>
              <a:rPr lang="en-US" sz="1800" dirty="0" smtClean="0"/>
              <a:t>Both the focus group discussions were conducted in closed rooms on two different days and each of them lasted for an hour. The participants were clear in their opinions and the discussions remained active till the end. </a:t>
            </a:r>
          </a:p>
          <a:p>
            <a:r>
              <a:rPr lang="en-US" sz="1800" dirty="0" smtClean="0"/>
              <a:t>Regulating the research standards is of paramount importance because it helps curb the data manipulation, privacy invasion and encourages the researcher to be honest (</a:t>
            </a:r>
            <a:r>
              <a:rPr lang="en-US" sz="1800" dirty="0" err="1" smtClean="0"/>
              <a:t>Dibb</a:t>
            </a:r>
            <a:r>
              <a:rPr lang="en-US" sz="1800" dirty="0" smtClean="0"/>
              <a:t> and </a:t>
            </a:r>
            <a:r>
              <a:rPr lang="en-US" sz="1800" dirty="0" err="1" smtClean="0"/>
              <a:t>Simkin</a:t>
            </a:r>
            <a:r>
              <a:rPr lang="en-US" sz="1800" dirty="0" smtClean="0"/>
              <a:t>, 2009). </a:t>
            </a:r>
          </a:p>
          <a:p>
            <a:endParaRPr lang="en-US" sz="1800" dirty="0" smtClean="0"/>
          </a:p>
          <a:p>
            <a:endParaRPr lang="en-US" sz="1800" dirty="0" smtClean="0"/>
          </a:p>
          <a:p>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066800"/>
          </a:xfrm>
        </p:spPr>
        <p:txBody>
          <a:bodyPr/>
          <a:lstStyle/>
          <a:p>
            <a:r>
              <a:rPr lang="en-US" dirty="0" smtClean="0"/>
              <a:t>Findings and Analysis</a:t>
            </a:r>
            <a:endParaRPr lang="en-US" dirty="0"/>
          </a:p>
        </p:txBody>
      </p:sp>
      <p:sp>
        <p:nvSpPr>
          <p:cNvPr id="3" name="Content Placeholder 2"/>
          <p:cNvSpPr>
            <a:spLocks noGrp="1"/>
          </p:cNvSpPr>
          <p:nvPr>
            <p:ph idx="1"/>
          </p:nvPr>
        </p:nvSpPr>
        <p:spPr>
          <a:xfrm>
            <a:off x="457200" y="1524000"/>
            <a:ext cx="8229600" cy="533400"/>
          </a:xfrm>
        </p:spPr>
        <p:txBody>
          <a:bodyPr/>
          <a:lstStyle/>
          <a:p>
            <a:pPr>
              <a:buNone/>
            </a:pPr>
            <a:r>
              <a:rPr lang="en-US" dirty="0" smtClean="0"/>
              <a:t>Smartphone purchase reasons analysis:</a:t>
            </a:r>
            <a:endParaRPr lang="en-US" dirty="0"/>
          </a:p>
        </p:txBody>
      </p:sp>
      <p:graphicFrame>
        <p:nvGraphicFramePr>
          <p:cNvPr id="4" name="Chart 3"/>
          <p:cNvGraphicFramePr/>
          <p:nvPr/>
        </p:nvGraphicFramePr>
        <p:xfrm>
          <a:off x="3352800" y="2362200"/>
          <a:ext cx="5486400" cy="4114800"/>
        </p:xfrm>
        <a:graphic>
          <a:graphicData uri="http://schemas.openxmlformats.org/drawingml/2006/chart">
            <c:chart xmlns:c="http://schemas.openxmlformats.org/drawingml/2006/chart" xmlns:r="http://schemas.openxmlformats.org/officeDocument/2006/relationships" r:id="rId2"/>
          </a:graphicData>
        </a:graphic>
      </p:graphicFrame>
      <p:pic>
        <p:nvPicPr>
          <p:cNvPr id="13314" name="Picture 2" descr="http://cdn.phys.org/newman/gfx/news/hires/2009/picturetaken.jpg"/>
          <p:cNvPicPr>
            <a:picLocks noChangeAspect="1" noChangeArrowheads="1"/>
          </p:cNvPicPr>
          <p:nvPr/>
        </p:nvPicPr>
        <p:blipFill>
          <a:blip r:embed="rId3"/>
          <a:srcRect/>
          <a:stretch>
            <a:fillRect/>
          </a:stretch>
        </p:blipFill>
        <p:spPr bwMode="auto">
          <a:xfrm>
            <a:off x="381000" y="2358177"/>
            <a:ext cx="2743200" cy="411882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Findings and Analysis</a:t>
            </a:r>
            <a:endParaRPr lang="en-US" dirty="0"/>
          </a:p>
        </p:txBody>
      </p:sp>
      <p:sp>
        <p:nvSpPr>
          <p:cNvPr id="3" name="Content Placeholder 2"/>
          <p:cNvSpPr>
            <a:spLocks noGrp="1"/>
          </p:cNvSpPr>
          <p:nvPr>
            <p:ph idx="1"/>
          </p:nvPr>
        </p:nvSpPr>
        <p:spPr>
          <a:xfrm>
            <a:off x="457200" y="1066800"/>
            <a:ext cx="8229600" cy="1143000"/>
          </a:xfrm>
        </p:spPr>
        <p:txBody>
          <a:bodyPr/>
          <a:lstStyle/>
          <a:p>
            <a:pPr>
              <a:buNone/>
            </a:pPr>
            <a:r>
              <a:rPr lang="en-US" b="1" dirty="0" err="1" smtClean="0"/>
              <a:t>Analysing</a:t>
            </a:r>
            <a:r>
              <a:rPr lang="en-US" b="1" dirty="0" smtClean="0"/>
              <a:t> social characteristics’ effect on purchase</a:t>
            </a:r>
            <a:endParaRPr lang="en-US" dirty="0" smtClean="0"/>
          </a:p>
          <a:p>
            <a:pPr lvl="0">
              <a:buNone/>
            </a:pPr>
            <a:endParaRPr lang="en-US" dirty="0" smtClean="0"/>
          </a:p>
          <a:p>
            <a:endParaRPr lang="en-US" dirty="0"/>
          </a:p>
        </p:txBody>
      </p:sp>
      <p:graphicFrame>
        <p:nvGraphicFramePr>
          <p:cNvPr id="7" name="Chart 6"/>
          <p:cNvGraphicFramePr/>
          <p:nvPr/>
        </p:nvGraphicFramePr>
        <p:xfrm>
          <a:off x="5181600" y="2286000"/>
          <a:ext cx="32004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990600" y="2286000"/>
          <a:ext cx="3019075" cy="2362200"/>
        </p:xfrm>
        <a:graphic>
          <a:graphicData uri="http://schemas.openxmlformats.org/drawingml/2006/chart">
            <c:chart xmlns:c="http://schemas.openxmlformats.org/drawingml/2006/chart" xmlns:r="http://schemas.openxmlformats.org/officeDocument/2006/relationships" r:id="rId3"/>
          </a:graphicData>
        </a:graphic>
      </p:graphicFrame>
      <p:pic>
        <p:nvPicPr>
          <p:cNvPr id="11266" name="Picture 2"/>
          <p:cNvPicPr>
            <a:picLocks noChangeAspect="1" noChangeArrowheads="1"/>
          </p:cNvPicPr>
          <p:nvPr/>
        </p:nvPicPr>
        <p:blipFill>
          <a:blip r:embed="rId4"/>
          <a:srcRect/>
          <a:stretch>
            <a:fillRect/>
          </a:stretch>
        </p:blipFill>
        <p:spPr bwMode="auto">
          <a:xfrm>
            <a:off x="457200" y="4762500"/>
            <a:ext cx="8258175" cy="1943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Findings and Analysis</a:t>
            </a:r>
            <a:endParaRPr lang="en-US" dirty="0"/>
          </a:p>
        </p:txBody>
      </p:sp>
      <p:sp>
        <p:nvSpPr>
          <p:cNvPr id="3" name="Content Placeholder 2"/>
          <p:cNvSpPr>
            <a:spLocks noGrp="1"/>
          </p:cNvSpPr>
          <p:nvPr>
            <p:ph idx="1"/>
          </p:nvPr>
        </p:nvSpPr>
        <p:spPr>
          <a:xfrm>
            <a:off x="457200" y="1066800"/>
            <a:ext cx="8229600" cy="1447800"/>
          </a:xfrm>
        </p:spPr>
        <p:txBody>
          <a:bodyPr/>
          <a:lstStyle/>
          <a:p>
            <a:pPr>
              <a:buNone/>
            </a:pPr>
            <a:r>
              <a:rPr lang="en-US" b="1" dirty="0" err="1" smtClean="0"/>
              <a:t>Analysing</a:t>
            </a:r>
            <a:r>
              <a:rPr lang="en-US" b="1" dirty="0" smtClean="0"/>
              <a:t> personal characteristics’ effect on purchase</a:t>
            </a:r>
            <a:endParaRPr lang="en-US" dirty="0" smtClean="0"/>
          </a:p>
          <a:p>
            <a:pPr lvl="0">
              <a:buNone/>
            </a:pPr>
            <a:endParaRPr lang="en-US" dirty="0" smtClean="0"/>
          </a:p>
          <a:p>
            <a:endParaRPr lang="en-US" dirty="0" smtClean="0"/>
          </a:p>
          <a:p>
            <a:pPr lvl="0">
              <a:buNone/>
            </a:pPr>
            <a:endParaRPr lang="en-US" dirty="0" smtClean="0"/>
          </a:p>
          <a:p>
            <a:endParaRPr lang="en-US" dirty="0"/>
          </a:p>
        </p:txBody>
      </p:sp>
      <p:graphicFrame>
        <p:nvGraphicFramePr>
          <p:cNvPr id="6" name="Chart 5"/>
          <p:cNvGraphicFramePr/>
          <p:nvPr/>
        </p:nvGraphicFramePr>
        <p:xfrm>
          <a:off x="3048000" y="2286000"/>
          <a:ext cx="5638800" cy="3980719"/>
        </p:xfrm>
        <a:graphic>
          <a:graphicData uri="http://schemas.openxmlformats.org/drawingml/2006/chart">
            <c:chart xmlns:c="http://schemas.openxmlformats.org/drawingml/2006/chart" xmlns:r="http://schemas.openxmlformats.org/officeDocument/2006/relationships" r:id="rId2"/>
          </a:graphicData>
        </a:graphic>
      </p:graphicFrame>
      <p:pic>
        <p:nvPicPr>
          <p:cNvPr id="9218" name="Picture 2" descr="http://globalbusinessprotocol.com/wp-content/uploads/2012/11/Testing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1824660"/>
            <a:ext cx="3352800" cy="503334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Findings and Analysis</a:t>
            </a:r>
            <a:endParaRPr lang="en-US" dirty="0"/>
          </a:p>
        </p:txBody>
      </p:sp>
      <p:sp>
        <p:nvSpPr>
          <p:cNvPr id="3" name="Content Placeholder 2"/>
          <p:cNvSpPr>
            <a:spLocks noGrp="1"/>
          </p:cNvSpPr>
          <p:nvPr>
            <p:ph idx="1"/>
          </p:nvPr>
        </p:nvSpPr>
        <p:spPr>
          <a:xfrm>
            <a:off x="457200" y="1066800"/>
            <a:ext cx="8229600" cy="1447800"/>
          </a:xfrm>
        </p:spPr>
        <p:txBody>
          <a:bodyPr/>
          <a:lstStyle/>
          <a:p>
            <a:pPr lvl="0">
              <a:buNone/>
            </a:pPr>
            <a:r>
              <a:rPr lang="en-US" b="1" dirty="0" smtClean="0"/>
              <a:t>Smartphone purpose analysis:</a:t>
            </a:r>
            <a:endParaRPr lang="en-US" dirty="0" smtClean="0"/>
          </a:p>
          <a:p>
            <a:pPr>
              <a:buNone/>
            </a:pPr>
            <a:endParaRPr lang="en-US" dirty="0" smtClean="0"/>
          </a:p>
          <a:p>
            <a:pPr lvl="0">
              <a:buNone/>
            </a:pPr>
            <a:endParaRPr lang="en-US" dirty="0" smtClean="0"/>
          </a:p>
          <a:p>
            <a:endParaRPr lang="en-US" dirty="0"/>
          </a:p>
        </p:txBody>
      </p:sp>
      <p:graphicFrame>
        <p:nvGraphicFramePr>
          <p:cNvPr id="5" name="Chart 4"/>
          <p:cNvGraphicFramePr/>
          <p:nvPr/>
        </p:nvGraphicFramePr>
        <p:xfrm>
          <a:off x="3048000" y="1981200"/>
          <a:ext cx="5867400" cy="4343400"/>
        </p:xfrm>
        <a:graphic>
          <a:graphicData uri="http://schemas.openxmlformats.org/drawingml/2006/chart">
            <c:chart xmlns:c="http://schemas.openxmlformats.org/drawingml/2006/chart" xmlns:r="http://schemas.openxmlformats.org/officeDocument/2006/relationships" r:id="rId2"/>
          </a:graphicData>
        </a:graphic>
      </p:graphicFrame>
      <p:pic>
        <p:nvPicPr>
          <p:cNvPr id="7170" name="Picture 2"/>
          <p:cNvPicPr>
            <a:picLocks noChangeAspect="1" noChangeArrowheads="1"/>
          </p:cNvPicPr>
          <p:nvPr/>
        </p:nvPicPr>
        <p:blipFill>
          <a:blip r:embed="rId3"/>
          <a:srcRect/>
          <a:stretch>
            <a:fillRect/>
          </a:stretch>
        </p:blipFill>
        <p:spPr bwMode="auto">
          <a:xfrm>
            <a:off x="1" y="2438400"/>
            <a:ext cx="2747938"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245</TotalTime>
  <Words>717</Words>
  <Application>Microsoft Office PowerPoint</Application>
  <PresentationFormat>On-screen Show (4:3)</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Urban</vt:lpstr>
      <vt:lpstr>Exploring the buying behavior of consumers in the UAE based on the functionalities of smart phones  </vt:lpstr>
      <vt:lpstr>Introduction</vt:lpstr>
      <vt:lpstr>Literature review</vt:lpstr>
      <vt:lpstr>Research Objective</vt:lpstr>
      <vt:lpstr>Methodology</vt:lpstr>
      <vt:lpstr>Findings and Analysis</vt:lpstr>
      <vt:lpstr>Findings and Analysis</vt:lpstr>
      <vt:lpstr>Findings and Analysis</vt:lpstr>
      <vt:lpstr>Findings and Analysis</vt:lpstr>
      <vt:lpstr>Findings and Analysis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buying behavior of consumers in the UAE based on the functionalities of smart phones.</dc:title>
  <dc:creator>SONY</dc:creator>
  <cp:lastModifiedBy>SONY</cp:lastModifiedBy>
  <cp:revision>138</cp:revision>
  <dcterms:created xsi:type="dcterms:W3CDTF">2006-08-16T00:00:00Z</dcterms:created>
  <dcterms:modified xsi:type="dcterms:W3CDTF">2016-03-16T13:46:48Z</dcterms:modified>
</cp:coreProperties>
</file>