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9" r:id="rId5"/>
    <p:sldId id="258" r:id="rId6"/>
    <p:sldId id="262" r:id="rId7"/>
    <p:sldId id="264" r:id="rId8"/>
    <p:sldId id="263"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F0C3CD-015F-4279-B6DF-329DE46694B7}"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221699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0C3CD-015F-4279-B6DF-329DE46694B7}"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195543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0C3CD-015F-4279-B6DF-329DE46694B7}"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3472413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B373992C-2F1C-4A89-840C-84850EB27463}" type="datetimeFigureOut">
              <a:rPr lang="en-US"/>
              <a:pPr>
                <a:defRPr/>
              </a:pPr>
              <a:t>3/4/2017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7F7D8430-A90B-43E9-A03E-C99BC7E3D81F}" type="slidenum">
              <a:rPr lang="en-US"/>
              <a:pPr>
                <a:defRPr/>
              </a:pPr>
              <a:t>‹#›</a:t>
            </a:fld>
            <a:endParaRPr lang="en-US"/>
          </a:p>
        </p:txBody>
      </p:sp>
    </p:spTree>
    <p:extLst>
      <p:ext uri="{BB962C8B-B14F-4D97-AF65-F5344CB8AC3E}">
        <p14:creationId xmlns:p14="http://schemas.microsoft.com/office/powerpoint/2010/main" xmlns="" val="4282395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86FE35E6-D456-4872-880F-B6C2392C97A0}" type="datetimeFigureOut">
              <a:rPr lang="en-US"/>
              <a:pPr>
                <a:defRPr/>
              </a:pPr>
              <a:t>3/4/2017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E3F36F42-1B3F-4DB9-AEDD-E742C6EDBD6C}" type="slidenum">
              <a:rPr lang="en-US"/>
              <a:pPr>
                <a:defRPr/>
              </a:pPr>
              <a:t>‹#›</a:t>
            </a:fld>
            <a:endParaRPr lang="en-US"/>
          </a:p>
        </p:txBody>
      </p:sp>
    </p:spTree>
    <p:extLst>
      <p:ext uri="{BB962C8B-B14F-4D97-AF65-F5344CB8AC3E}">
        <p14:creationId xmlns:p14="http://schemas.microsoft.com/office/powerpoint/2010/main" xmlns="" val="557305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7BD2C46E-D03E-4CF0-9DF1-BA944EF796F9}" type="datetimeFigureOut">
              <a:rPr lang="en-US"/>
              <a:pPr>
                <a:defRPr/>
              </a:pPr>
              <a:t>3/4/2017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22AFC05F-8E39-4BE2-913F-8FE0CB02D405}" type="slidenum">
              <a:rPr lang="en-US"/>
              <a:pPr>
                <a:defRPr/>
              </a:pPr>
              <a:t>‹#›</a:t>
            </a:fld>
            <a:endParaRPr lang="en-US"/>
          </a:p>
        </p:txBody>
      </p:sp>
    </p:spTree>
    <p:extLst>
      <p:ext uri="{BB962C8B-B14F-4D97-AF65-F5344CB8AC3E}">
        <p14:creationId xmlns:p14="http://schemas.microsoft.com/office/powerpoint/2010/main" xmlns="" val="3191628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4922B239-0E18-4C58-B2DA-A6C9ED89151B}" type="datetimeFigureOut">
              <a:rPr lang="en-US"/>
              <a:pPr>
                <a:defRPr/>
              </a:pPr>
              <a:t>3/4/2017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75925AF9-2E1E-494B-8065-E2E14618443D}" type="slidenum">
              <a:rPr lang="en-US"/>
              <a:pPr>
                <a:defRPr/>
              </a:pPr>
              <a:t>‹#›</a:t>
            </a:fld>
            <a:endParaRPr lang="en-US"/>
          </a:p>
        </p:txBody>
      </p:sp>
    </p:spTree>
    <p:extLst>
      <p:ext uri="{BB962C8B-B14F-4D97-AF65-F5344CB8AC3E}">
        <p14:creationId xmlns:p14="http://schemas.microsoft.com/office/powerpoint/2010/main" xmlns="" val="252505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E3CEEA19-2593-405F-8358-24839B3FBCB6}" type="datetimeFigureOut">
              <a:rPr lang="en-US"/>
              <a:pPr>
                <a:defRPr/>
              </a:pPr>
              <a:t>3/4/2017</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F89CDB21-A333-445F-8D9B-B1AE54677F76}" type="slidenum">
              <a:rPr lang="en-US"/>
              <a:pPr>
                <a:defRPr/>
              </a:pPr>
              <a:t>‹#›</a:t>
            </a:fld>
            <a:endParaRPr lang="en-US"/>
          </a:p>
        </p:txBody>
      </p:sp>
    </p:spTree>
    <p:extLst>
      <p:ext uri="{BB962C8B-B14F-4D97-AF65-F5344CB8AC3E}">
        <p14:creationId xmlns:p14="http://schemas.microsoft.com/office/powerpoint/2010/main" xmlns="" val="199362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7A4206A9-97E8-4C95-83EF-CB7E7132779D}" type="datetimeFigureOut">
              <a:rPr lang="en-US"/>
              <a:pPr>
                <a:defRPr/>
              </a:pPr>
              <a:t>3/4/2017</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04685E98-B023-417F-86AB-1EFEC1BDE9C8}" type="slidenum">
              <a:rPr lang="en-US"/>
              <a:pPr>
                <a:defRPr/>
              </a:pPr>
              <a:t>‹#›</a:t>
            </a:fld>
            <a:endParaRPr lang="en-US"/>
          </a:p>
        </p:txBody>
      </p:sp>
    </p:spTree>
    <p:extLst>
      <p:ext uri="{BB962C8B-B14F-4D97-AF65-F5344CB8AC3E}">
        <p14:creationId xmlns:p14="http://schemas.microsoft.com/office/powerpoint/2010/main" xmlns="" val="939015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4A45C7DF-96CC-4B3A-962F-790496BD99CE}" type="datetimeFigureOut">
              <a:rPr lang="en-US"/>
              <a:pPr>
                <a:defRPr/>
              </a:pPr>
              <a:t>3/4/2017</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4BFAAC7A-1026-4309-A0E2-D6B8EA1838DF}" type="slidenum">
              <a:rPr lang="en-US"/>
              <a:pPr>
                <a:defRPr/>
              </a:pPr>
              <a:t>‹#›</a:t>
            </a:fld>
            <a:endParaRPr lang="en-US"/>
          </a:p>
        </p:txBody>
      </p:sp>
    </p:spTree>
    <p:extLst>
      <p:ext uri="{BB962C8B-B14F-4D97-AF65-F5344CB8AC3E}">
        <p14:creationId xmlns:p14="http://schemas.microsoft.com/office/powerpoint/2010/main" xmlns="" val="2295610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7D4BA84F-673C-45AC-9FD3-7C510EF895ED}" type="datetimeFigureOut">
              <a:rPr lang="en-US"/>
              <a:pPr>
                <a:defRPr/>
              </a:pPr>
              <a:t>3/4/2017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4D2647E4-FEB4-45AD-943E-F449934D9FE2}" type="slidenum">
              <a:rPr lang="en-US"/>
              <a:pPr>
                <a:defRPr/>
              </a:pPr>
              <a:t>‹#›</a:t>
            </a:fld>
            <a:endParaRPr lang="en-US"/>
          </a:p>
        </p:txBody>
      </p:sp>
    </p:spTree>
    <p:extLst>
      <p:ext uri="{BB962C8B-B14F-4D97-AF65-F5344CB8AC3E}">
        <p14:creationId xmlns:p14="http://schemas.microsoft.com/office/powerpoint/2010/main" xmlns="" val="393194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0C3CD-015F-4279-B6DF-329DE46694B7}"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2660367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2569E7BA-A965-4D2C-9BF0-E3ADA5492807}" type="datetimeFigureOut">
              <a:rPr lang="en-US"/>
              <a:pPr>
                <a:defRPr/>
              </a:pPr>
              <a:t>3/4/2017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5B616A96-DD43-453A-89BD-AB1ED1591870}" type="slidenum">
              <a:rPr lang="en-US"/>
              <a:pPr>
                <a:defRPr/>
              </a:pPr>
              <a:t>‹#›</a:t>
            </a:fld>
            <a:endParaRPr lang="en-US"/>
          </a:p>
        </p:txBody>
      </p:sp>
    </p:spTree>
    <p:extLst>
      <p:ext uri="{BB962C8B-B14F-4D97-AF65-F5344CB8AC3E}">
        <p14:creationId xmlns:p14="http://schemas.microsoft.com/office/powerpoint/2010/main" xmlns="" val="318025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0825E4A9-70A6-4726-A3A5-B8B15E080A32}" type="datetimeFigureOut">
              <a:rPr lang="en-US"/>
              <a:pPr>
                <a:defRPr/>
              </a:pPr>
              <a:t>3/4/2017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E0B61810-AEA6-4118-9129-455703795584}" type="slidenum">
              <a:rPr lang="en-US"/>
              <a:pPr>
                <a:defRPr/>
              </a:pPr>
              <a:t>‹#›</a:t>
            </a:fld>
            <a:endParaRPr lang="en-US"/>
          </a:p>
        </p:txBody>
      </p:sp>
    </p:spTree>
    <p:extLst>
      <p:ext uri="{BB962C8B-B14F-4D97-AF65-F5344CB8AC3E}">
        <p14:creationId xmlns:p14="http://schemas.microsoft.com/office/powerpoint/2010/main" xmlns="" val="798459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4767A0F5-E222-4CBC-A9EB-5C80F92D8D7D}" type="datetimeFigureOut">
              <a:rPr lang="en-US"/>
              <a:pPr>
                <a:defRPr/>
              </a:pPr>
              <a:t>3/4/2017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fld id="{DD99DF14-C3BB-451A-94EB-A18E378D28CA}" type="slidenum">
              <a:rPr lang="en-US"/>
              <a:pPr>
                <a:defRPr/>
              </a:pPr>
              <a:t>‹#›</a:t>
            </a:fld>
            <a:endParaRPr lang="en-US"/>
          </a:p>
        </p:txBody>
      </p:sp>
    </p:spTree>
    <p:extLst>
      <p:ext uri="{BB962C8B-B14F-4D97-AF65-F5344CB8AC3E}">
        <p14:creationId xmlns:p14="http://schemas.microsoft.com/office/powerpoint/2010/main" xmlns="" val="6697151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2 Line Title w/bkg1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743" y="1783098"/>
            <a:ext cx="11040868" cy="4571665"/>
          </a:xfrm>
        </p:spPr>
        <p:txBody>
          <a:bodyPr/>
          <a:lstStyle>
            <a:lvl1pPr>
              <a:spcBef>
                <a:spcPts val="900"/>
              </a:spcBef>
              <a:defRPr sz="2100">
                <a:effectLst/>
              </a:defRPr>
            </a:lvl1pPr>
            <a:lvl2pPr>
              <a:spcBef>
                <a:spcPts val="900"/>
              </a:spcBef>
              <a:defRPr sz="1800">
                <a:effectLst/>
              </a:defRPr>
            </a:lvl2pPr>
            <a:lvl3pPr>
              <a:spcBef>
                <a:spcPts val="900"/>
              </a:spcBef>
              <a:defRPr sz="1500">
                <a:effectLst/>
              </a:defRPr>
            </a:lvl3pPr>
            <a:lvl4pPr>
              <a:spcBef>
                <a:spcPts val="900"/>
              </a:spcBef>
              <a:defRPr sz="1350">
                <a:effectLst/>
              </a:defRPr>
            </a:lvl4pPr>
            <a:lvl5pPr>
              <a:spcBef>
                <a:spcPts val="900"/>
              </a:spcBef>
              <a:defRPr sz="1200">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0"/>
            <a:ext cx="12192000" cy="1599936"/>
          </a:xfrm>
          <a:blipFill dpi="0" rotWithShape="1">
            <a:blip r:embed="rId2" cstate="print">
              <a:extLst>
                <a:ext uri="{28A0092B-C50C-407E-A947-70E740481C1C}">
                  <a14:useLocalDpi xmlns:a14="http://schemas.microsoft.com/office/drawing/2010/main" xmlns="" val="0"/>
                </a:ext>
              </a:extLst>
            </a:blip>
            <a:srcRect/>
            <a:stretch>
              <a:fillRect/>
            </a:stretch>
          </a:blipFill>
        </p:spPr>
        <p:txBody>
          <a:bodyPr lIns="548640">
            <a:noAutofit/>
          </a:bodyPr>
          <a:lstStyle>
            <a:lvl1pPr algn="l">
              <a:defRPr sz="2700">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4" name="Slide Number Placeholder 5"/>
          <p:cNvSpPr>
            <a:spLocks noGrp="1" noChangeArrowheads="1"/>
          </p:cNvSpPr>
          <p:nvPr>
            <p:ph type="sldNum" sz="quarter"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r>
              <a:rPr lang="en-US"/>
              <a:t>~–</a:t>
            </a:r>
            <a:fld id="{4F355481-38CF-4D77-A8F9-614CA941FBCA}" type="slidenum">
              <a:rPr lang="en-US">
                <a:cs typeface="Arial" panose="020B0604020202020204" pitchFamily="34" charset="0"/>
              </a:rPr>
              <a:pPr>
                <a:defRPr/>
              </a:pPr>
              <a:t>‹#›</a:t>
            </a:fld>
            <a:endParaRPr lang="en-US">
              <a:cs typeface="Arial" panose="020B0604020202020204" pitchFamily="34" charset="0"/>
            </a:endParaRPr>
          </a:p>
        </p:txBody>
      </p:sp>
      <p:sp>
        <p:nvSpPr>
          <p:cNvPr id="5" name="Rectangle 4"/>
          <p:cNvSpPr>
            <a:spLocks noGrp="1" noChangeArrowheads="1"/>
          </p:cNvSpPr>
          <p:nvPr>
            <p:ph type="ftr" sz="quarter" idx="11"/>
          </p:nvPr>
        </p:nvSpPr>
        <p:spPr>
          <a:xfrm>
            <a:off x="366184" y="6354763"/>
            <a:ext cx="5486400" cy="366712"/>
          </a:xfrm>
        </p:spPr>
        <p:txBody>
          <a:bodyPr/>
          <a:lstStyle>
            <a:lvl1pPr eaLnBrk="0" fontAlgn="base" hangingPunct="0">
              <a:spcBef>
                <a:spcPct val="0"/>
              </a:spcBef>
              <a:spcAft>
                <a:spcPct val="0"/>
              </a:spcAft>
              <a:defRPr sz="525" b="1">
                <a:latin typeface="+mn-lt"/>
                <a:cs typeface="Arial" panose="020B0604020202020204" pitchFamily="34" charset="0"/>
              </a:defRPr>
            </a:lvl1pPr>
          </a:lstStyle>
          <a:p>
            <a:pPr>
              <a:defRPr/>
            </a:pPr>
            <a:r>
              <a:rPr lang="en-US"/>
              <a:t>Copyright © 2014 by Glo-Bus Software, Inc.</a:t>
            </a:r>
            <a:endParaRPr lang="en-US" dirty="0"/>
          </a:p>
        </p:txBody>
      </p:sp>
    </p:spTree>
    <p:extLst>
      <p:ext uri="{BB962C8B-B14F-4D97-AF65-F5344CB8AC3E}">
        <p14:creationId xmlns:p14="http://schemas.microsoft.com/office/powerpoint/2010/main" xmlns="" val="3381499510"/>
      </p:ext>
    </p:extLst>
  </p:cSld>
  <p:clrMapOvr>
    <a:masterClrMapping/>
  </p:clrMapOvr>
  <p:transition>
    <p:cut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re concept slide">
    <p:bg>
      <p:bgPr>
        <a:solidFill>
          <a:srgbClr val="54954A"/>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white">
          <a:xfrm>
            <a:off x="177801" y="1325563"/>
            <a:ext cx="11832167" cy="4875212"/>
          </a:xfrm>
          <a:prstGeom prst="rect">
            <a:avLst/>
          </a:prstGeom>
          <a:solidFill>
            <a:schemeClr val="bg1"/>
          </a:solidFill>
          <a:ln>
            <a:noFill/>
          </a:ln>
          <a:extLst>
            <a:ext uri="{91240B29-F687-4F45-9708-019B960494DF}">
              <a14:hiddenLine xmlns:a14="http://schemas.microsoft.com/office/drawing/2010/main" xmlns="" w="9525" algn="ctr">
                <a:solidFill>
                  <a:srgbClr val="000000"/>
                </a:solidFill>
                <a:round/>
                <a:headEnd/>
                <a:tailEnd/>
              </a14:hiddenLine>
            </a:ext>
          </a:extLst>
        </p:spPr>
        <p:txBody>
          <a:bodyPr wrap="none"/>
          <a:lstStyle>
            <a:lvl1pPr eaLnBrk="0" hangingPunct="0">
              <a:defRPr sz="1000">
                <a:solidFill>
                  <a:schemeClr val="tx1"/>
                </a:solidFill>
                <a:latin typeface="Times New Roman" panose="02020603050405020304" pitchFamily="18" charset="0"/>
                <a:cs typeface="Tahoma" panose="020B0604030504040204" pitchFamily="34" charset="0"/>
              </a:defRPr>
            </a:lvl1pPr>
            <a:lvl2pPr marL="742950" indent="-285750" eaLnBrk="0" hangingPunct="0">
              <a:defRPr sz="1000">
                <a:solidFill>
                  <a:schemeClr val="tx1"/>
                </a:solidFill>
                <a:latin typeface="Times New Roman" panose="02020603050405020304" pitchFamily="18" charset="0"/>
                <a:cs typeface="Tahoma" panose="020B0604030504040204" pitchFamily="34" charset="0"/>
              </a:defRPr>
            </a:lvl2pPr>
            <a:lvl3pPr marL="1143000" indent="-228600" eaLnBrk="0" hangingPunct="0">
              <a:defRPr sz="1000">
                <a:solidFill>
                  <a:schemeClr val="tx1"/>
                </a:solidFill>
                <a:latin typeface="Times New Roman" panose="02020603050405020304" pitchFamily="18" charset="0"/>
                <a:cs typeface="Tahoma" panose="020B0604030504040204" pitchFamily="34" charset="0"/>
              </a:defRPr>
            </a:lvl3pPr>
            <a:lvl4pPr marL="1600200" indent="-228600" eaLnBrk="0" hangingPunct="0">
              <a:defRPr sz="1000">
                <a:solidFill>
                  <a:schemeClr val="tx1"/>
                </a:solidFill>
                <a:latin typeface="Times New Roman" panose="02020603050405020304" pitchFamily="18" charset="0"/>
                <a:cs typeface="Tahoma" panose="020B0604030504040204" pitchFamily="34" charset="0"/>
              </a:defRPr>
            </a:lvl4pPr>
            <a:lvl5pPr marL="2057400" indent="-228600" eaLnBrk="0" hangingPunct="0">
              <a:defRPr sz="1000">
                <a:solidFill>
                  <a:schemeClr val="tx1"/>
                </a:solidFill>
                <a:latin typeface="Times New Roman" panose="02020603050405020304" pitchFamily="18"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Times New Roman" panose="02020603050405020304" pitchFamily="18"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Times New Roman" panose="02020603050405020304" pitchFamily="18"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Times New Roman" panose="02020603050405020304" pitchFamily="18"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Times New Roman" panose="02020603050405020304" pitchFamily="18" charset="0"/>
                <a:cs typeface="Tahoma" panose="020B0604030504040204" pitchFamily="34" charset="0"/>
              </a:defRPr>
            </a:lvl9pPr>
          </a:lstStyle>
          <a:p>
            <a:pPr eaLnBrk="1" hangingPunct="1">
              <a:defRPr/>
            </a:pPr>
            <a:endParaRPr lang="en-US" sz="750" smtClean="0">
              <a:solidFill>
                <a:prstClr val="black"/>
              </a:solidFill>
              <a:cs typeface="Arial" panose="020B0604020202020204" pitchFamily="34" charset="0"/>
            </a:endParaRPr>
          </a:p>
        </p:txBody>
      </p:sp>
      <p:sp>
        <p:nvSpPr>
          <p:cNvPr id="5" name="Trapezoid 4"/>
          <p:cNvSpPr/>
          <p:nvPr userDrawn="1"/>
        </p:nvSpPr>
        <p:spPr bwMode="auto">
          <a:xfrm flipV="1">
            <a:off x="67" y="1220396"/>
            <a:ext cx="12192000" cy="137160"/>
          </a:xfrm>
          <a:prstGeom prst="trapezoid">
            <a:avLst>
              <a:gd name="adj" fmla="val 48077"/>
            </a:avLst>
          </a:prstGeom>
          <a:gradFill flip="none" rotWithShape="1">
            <a:gsLst>
              <a:gs pos="20000">
                <a:schemeClr val="accent2"/>
              </a:gs>
              <a:gs pos="36000">
                <a:schemeClr val="accent6">
                  <a:lumMod val="60000"/>
                  <a:lumOff val="40000"/>
                </a:schemeClr>
              </a:gs>
              <a:gs pos="74000">
                <a:schemeClr val="accent6"/>
              </a:gs>
            </a:gsLst>
            <a:lin ang="5400000" scaled="1"/>
            <a:tileRect/>
          </a:gradFill>
          <a:ln>
            <a:noFill/>
          </a:ln>
          <a:effectLst/>
          <a:scene3d>
            <a:camera prst="orthographicFront">
              <a:rot lat="0" lon="0" rev="0"/>
            </a:camera>
            <a:lightRig rig="threePt" dir="t">
              <a:rot lat="0" lon="0" rev="1200000"/>
            </a:lightRig>
          </a:scene3d>
          <a:sp3d/>
          <a:extLst/>
        </p:spPr>
        <p:style>
          <a:lnRef idx="0">
            <a:schemeClr val="accent5"/>
          </a:lnRef>
          <a:fillRef idx="3">
            <a:schemeClr val="accent5"/>
          </a:fillRef>
          <a:effectRef idx="3">
            <a:schemeClr val="accent5"/>
          </a:effectRef>
          <a:fontRef idx="minor">
            <a:schemeClr val="lt1"/>
          </a:fontRef>
        </p:style>
        <p:txBody>
          <a:bodyPr wrap="none"/>
          <a:lstStyle/>
          <a:p>
            <a:pPr>
              <a:defRPr/>
            </a:pPr>
            <a:endParaRPr lang="en-US" sz="1350">
              <a:solidFill>
                <a:prstClr val="black"/>
              </a:solidFill>
              <a:latin typeface="Times New Roman" pitchFamily="18" charset="0"/>
            </a:endParaRPr>
          </a:p>
        </p:txBody>
      </p:sp>
      <p:sp>
        <p:nvSpPr>
          <p:cNvPr id="6" name="Trapezoid 5"/>
          <p:cNvSpPr/>
          <p:nvPr userDrawn="1"/>
        </p:nvSpPr>
        <p:spPr bwMode="auto">
          <a:xfrm rot="5400000">
            <a:off x="-2474363" y="3696030"/>
            <a:ext cx="5120300" cy="182880"/>
          </a:xfrm>
          <a:prstGeom prst="trapezoid">
            <a:avLst>
              <a:gd name="adj" fmla="val 88623"/>
            </a:avLst>
          </a:prstGeom>
          <a:gradFill flip="none" rotWithShape="1">
            <a:gsLst>
              <a:gs pos="20000">
                <a:schemeClr val="accent2"/>
              </a:gs>
              <a:gs pos="36000">
                <a:schemeClr val="accent6">
                  <a:lumMod val="60000"/>
                  <a:lumOff val="40000"/>
                </a:schemeClr>
              </a:gs>
              <a:gs pos="74000">
                <a:schemeClr val="accent6"/>
              </a:gs>
            </a:gsLst>
            <a:lin ang="5400000" scaled="1"/>
            <a:tileRect/>
          </a:gradFill>
          <a:ln>
            <a:noFill/>
          </a:ln>
          <a:effectLst/>
          <a:scene3d>
            <a:camera prst="orthographicFront">
              <a:rot lat="0" lon="0" rev="0"/>
            </a:camera>
            <a:lightRig rig="threePt" dir="t">
              <a:rot lat="0" lon="0" rev="1200000"/>
            </a:lightRig>
          </a:scene3d>
          <a:sp3d/>
          <a:extLst/>
        </p:spPr>
        <p:style>
          <a:lnRef idx="0">
            <a:schemeClr val="accent5"/>
          </a:lnRef>
          <a:fillRef idx="3">
            <a:schemeClr val="accent5"/>
          </a:fillRef>
          <a:effectRef idx="3">
            <a:schemeClr val="accent5"/>
          </a:effectRef>
          <a:fontRef idx="minor">
            <a:schemeClr val="lt1"/>
          </a:fontRef>
        </p:style>
        <p:txBody>
          <a:bodyPr wrap="none"/>
          <a:lstStyle/>
          <a:p>
            <a:pPr>
              <a:defRPr/>
            </a:pPr>
            <a:endParaRPr lang="en-US" sz="1350">
              <a:solidFill>
                <a:prstClr val="black"/>
              </a:solidFill>
              <a:latin typeface="Times New Roman" pitchFamily="18" charset="0"/>
            </a:endParaRPr>
          </a:p>
        </p:txBody>
      </p:sp>
      <p:sp>
        <p:nvSpPr>
          <p:cNvPr id="7" name="Trapezoid 6"/>
          <p:cNvSpPr/>
          <p:nvPr userDrawn="1"/>
        </p:nvSpPr>
        <p:spPr bwMode="auto">
          <a:xfrm rot="16200000" flipH="1">
            <a:off x="9540343" y="3703174"/>
            <a:ext cx="5120300" cy="182880"/>
          </a:xfrm>
          <a:prstGeom prst="trapezoid">
            <a:avLst>
              <a:gd name="adj" fmla="val 88623"/>
            </a:avLst>
          </a:prstGeom>
          <a:gradFill flip="none" rotWithShape="1">
            <a:gsLst>
              <a:gs pos="20000">
                <a:schemeClr val="accent2"/>
              </a:gs>
              <a:gs pos="36000">
                <a:schemeClr val="accent6">
                  <a:lumMod val="60000"/>
                  <a:lumOff val="40000"/>
                </a:schemeClr>
              </a:gs>
              <a:gs pos="74000">
                <a:schemeClr val="accent6"/>
              </a:gs>
            </a:gsLst>
            <a:lin ang="5400000" scaled="1"/>
            <a:tileRect/>
          </a:gradFill>
          <a:ln>
            <a:noFill/>
          </a:ln>
          <a:effectLst/>
          <a:scene3d>
            <a:camera prst="orthographicFront">
              <a:rot lat="0" lon="0" rev="0"/>
            </a:camera>
            <a:lightRig rig="threePt" dir="t">
              <a:rot lat="0" lon="0" rev="1200000"/>
            </a:lightRig>
          </a:scene3d>
          <a:sp3d/>
          <a:extLst/>
        </p:spPr>
        <p:style>
          <a:lnRef idx="0">
            <a:schemeClr val="accent5"/>
          </a:lnRef>
          <a:fillRef idx="3">
            <a:schemeClr val="accent5"/>
          </a:fillRef>
          <a:effectRef idx="3">
            <a:schemeClr val="accent5"/>
          </a:effectRef>
          <a:fontRef idx="minor">
            <a:schemeClr val="lt1"/>
          </a:fontRef>
        </p:style>
        <p:txBody>
          <a:bodyPr wrap="none"/>
          <a:lstStyle/>
          <a:p>
            <a:pPr>
              <a:defRPr/>
            </a:pPr>
            <a:endParaRPr lang="en-US" sz="1350">
              <a:solidFill>
                <a:prstClr val="black"/>
              </a:solidFill>
              <a:latin typeface="Times New Roman" pitchFamily="18" charset="0"/>
            </a:endParaRPr>
          </a:p>
        </p:txBody>
      </p:sp>
      <p:sp>
        <p:nvSpPr>
          <p:cNvPr id="8" name="Trapezoid 7"/>
          <p:cNvSpPr/>
          <p:nvPr userDrawn="1"/>
        </p:nvSpPr>
        <p:spPr bwMode="auto">
          <a:xfrm>
            <a:off x="67" y="6200306"/>
            <a:ext cx="12192000" cy="137160"/>
          </a:xfrm>
          <a:prstGeom prst="trapezoid">
            <a:avLst>
              <a:gd name="adj" fmla="val 92841"/>
            </a:avLst>
          </a:prstGeom>
          <a:gradFill flip="none" rotWithShape="1">
            <a:gsLst>
              <a:gs pos="20000">
                <a:schemeClr val="accent2"/>
              </a:gs>
              <a:gs pos="36000">
                <a:schemeClr val="accent6">
                  <a:lumMod val="60000"/>
                  <a:lumOff val="40000"/>
                </a:schemeClr>
              </a:gs>
              <a:gs pos="74000">
                <a:schemeClr val="accent6"/>
              </a:gs>
            </a:gsLst>
            <a:lin ang="5400000" scaled="1"/>
            <a:tileRect/>
          </a:gradFill>
          <a:ln>
            <a:noFill/>
          </a:ln>
          <a:effectLst/>
          <a:scene3d>
            <a:camera prst="orthographicFront">
              <a:rot lat="0" lon="0" rev="0"/>
            </a:camera>
            <a:lightRig rig="threePt" dir="t">
              <a:rot lat="0" lon="0" rev="1200000"/>
            </a:lightRig>
          </a:scene3d>
          <a:sp3d/>
          <a:extLst/>
        </p:spPr>
        <p:style>
          <a:lnRef idx="0">
            <a:schemeClr val="accent5"/>
          </a:lnRef>
          <a:fillRef idx="3">
            <a:schemeClr val="accent5"/>
          </a:fillRef>
          <a:effectRef idx="3">
            <a:schemeClr val="accent5"/>
          </a:effectRef>
          <a:fontRef idx="minor">
            <a:schemeClr val="lt1"/>
          </a:fontRef>
        </p:style>
        <p:txBody>
          <a:bodyPr wrap="none"/>
          <a:lstStyle/>
          <a:p>
            <a:pPr>
              <a:defRPr/>
            </a:pPr>
            <a:endParaRPr lang="en-US" sz="1350">
              <a:solidFill>
                <a:prstClr val="black"/>
              </a:solidFill>
              <a:latin typeface="Times New Roman" pitchFamily="18" charset="0"/>
            </a:endParaRPr>
          </a:p>
        </p:txBody>
      </p:sp>
      <p:sp>
        <p:nvSpPr>
          <p:cNvPr id="9" name="Title 1"/>
          <p:cNvSpPr>
            <a:spLocks noGrp="1"/>
          </p:cNvSpPr>
          <p:nvPr>
            <p:ph type="title"/>
          </p:nvPr>
        </p:nvSpPr>
        <p:spPr>
          <a:xfrm>
            <a:off x="300178" y="242709"/>
            <a:ext cx="11597641" cy="766167"/>
          </a:xfrm>
          <a:prstGeom prst="roundRect">
            <a:avLst>
              <a:gd name="adj" fmla="val 24930"/>
            </a:avLst>
          </a:prstGeom>
        </p:spPr>
        <p:style>
          <a:lnRef idx="3">
            <a:schemeClr val="lt1"/>
          </a:lnRef>
          <a:fillRef idx="1">
            <a:schemeClr val="accent5"/>
          </a:fillRef>
          <a:effectRef idx="1">
            <a:schemeClr val="accent5"/>
          </a:effectRef>
          <a:fontRef idx="none"/>
        </p:style>
        <p:txBody>
          <a:bodyPr/>
          <a:lstStyle>
            <a:lvl1pPr algn="ctr">
              <a:defRPr sz="2700" b="1">
                <a:solidFill>
                  <a:schemeClr val="bg1"/>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10" name="Content Placeholder 2"/>
          <p:cNvSpPr>
            <a:spLocks noGrp="1"/>
          </p:cNvSpPr>
          <p:nvPr>
            <p:ph idx="1"/>
          </p:nvPr>
        </p:nvSpPr>
        <p:spPr>
          <a:xfrm>
            <a:off x="644668" y="1593077"/>
            <a:ext cx="10881723" cy="4754543"/>
          </a:xfrm>
          <a:effectLst/>
        </p:spPr>
        <p:txBody>
          <a:bodyPr/>
          <a:lstStyle>
            <a:lvl1pPr marL="0" indent="0">
              <a:buNone/>
              <a:defRPr sz="2100">
                <a:solidFill>
                  <a:schemeClr val="tx1"/>
                </a:solidFill>
                <a:effectLst/>
              </a:defRPr>
            </a:lvl1pPr>
            <a:lvl2pPr marL="255984" indent="0">
              <a:buNone/>
              <a:defRPr sz="1800">
                <a:solidFill>
                  <a:schemeClr val="tx1"/>
                </a:solidFill>
                <a:effectLst/>
              </a:defRPr>
            </a:lvl2pPr>
            <a:lvl3pPr marL="554831" indent="0">
              <a:buNone/>
              <a:defRPr sz="1500">
                <a:solidFill>
                  <a:schemeClr val="tx1"/>
                </a:solidFill>
                <a:effectLst/>
              </a:defRPr>
            </a:lvl3pPr>
            <a:lvl4pPr marL="858441" indent="0">
              <a:buNone/>
              <a:defRPr sz="1350">
                <a:solidFill>
                  <a:schemeClr val="tx1"/>
                </a:solidFill>
                <a:effectLst/>
              </a:defRPr>
            </a:lvl4pPr>
            <a:lvl5pPr marL="1113234" indent="0">
              <a:buNone/>
              <a:defRPr sz="1200">
                <a:solidFill>
                  <a:schemeClr val="tx1"/>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Slide Number Placeholder 5"/>
          <p:cNvSpPr>
            <a:spLocks noGrp="1" noChangeArrowheads="1"/>
          </p:cNvSpPr>
          <p:nvPr>
            <p:ph type="sldNum" sz="quarter" idx="10"/>
          </p:nvPr>
        </p:nvSpPr>
        <p:spPr/>
        <p:txBody>
          <a:bodyPr/>
          <a:lstStyle>
            <a:lvl1pPr eaLnBrk="0" fontAlgn="base" hangingPunct="0">
              <a:spcBef>
                <a:spcPct val="0"/>
              </a:spcBef>
              <a:spcAft>
                <a:spcPct val="0"/>
              </a:spcAft>
              <a:defRPr>
                <a:solidFill>
                  <a:prstClr val="white"/>
                </a:solidFill>
                <a:latin typeface="Times New Roman" panose="02020603050405020304" pitchFamily="18" charset="0"/>
                <a:cs typeface="Tahoma" panose="020B0604030504040204" pitchFamily="34" charset="0"/>
              </a:defRPr>
            </a:lvl1pPr>
          </a:lstStyle>
          <a:p>
            <a:pPr>
              <a:defRPr/>
            </a:pPr>
            <a:r>
              <a:rPr lang="en-US"/>
              <a:t>~–</a:t>
            </a:r>
            <a:fld id="{66C5050C-B646-48DF-B08E-A682C9394E7A}" type="slidenum">
              <a:rPr lang="en-US">
                <a:cs typeface="Arial" panose="020B0604020202020204" pitchFamily="34" charset="0"/>
              </a:rPr>
              <a:pPr>
                <a:defRPr/>
              </a:pPr>
              <a:t>‹#›</a:t>
            </a:fld>
            <a:endParaRPr lang="en-US">
              <a:cs typeface="Arial" panose="020B0604020202020204" pitchFamily="34" charset="0"/>
            </a:endParaRPr>
          </a:p>
        </p:txBody>
      </p:sp>
      <p:sp>
        <p:nvSpPr>
          <p:cNvPr id="12" name="Rectangle 4"/>
          <p:cNvSpPr>
            <a:spLocks noGrp="1" noChangeArrowheads="1"/>
          </p:cNvSpPr>
          <p:nvPr>
            <p:ph type="ftr" sz="quarter" idx="11"/>
          </p:nvPr>
        </p:nvSpPr>
        <p:spPr>
          <a:xfrm>
            <a:off x="366185" y="6354763"/>
            <a:ext cx="5607049" cy="366712"/>
          </a:xfrm>
        </p:spPr>
        <p:txBody>
          <a:bodyPr/>
          <a:lstStyle>
            <a:lvl1pPr eaLnBrk="0" fontAlgn="base" hangingPunct="0">
              <a:spcBef>
                <a:spcPct val="0"/>
              </a:spcBef>
              <a:spcAft>
                <a:spcPct val="0"/>
              </a:spcAft>
              <a:defRPr sz="525" b="1">
                <a:solidFill>
                  <a:prstClr val="white"/>
                </a:solidFill>
                <a:effectLst/>
                <a:latin typeface="+mn-lt"/>
                <a:cs typeface="Arial" panose="020B0604020202020204" pitchFamily="34" charset="0"/>
              </a:defRPr>
            </a:lvl1pPr>
          </a:lstStyle>
          <a:p>
            <a:pPr>
              <a:defRPr/>
            </a:pPr>
            <a:r>
              <a:rPr lang="en-US"/>
              <a:t>Copyright © 2014 by Glo-Bus Software, Inc.</a:t>
            </a:r>
            <a:endParaRPr lang="en-US" dirty="0"/>
          </a:p>
        </p:txBody>
      </p:sp>
    </p:spTree>
    <p:extLst>
      <p:ext uri="{BB962C8B-B14F-4D97-AF65-F5344CB8AC3E}">
        <p14:creationId xmlns:p14="http://schemas.microsoft.com/office/powerpoint/2010/main" xmlns="" val="540210155"/>
      </p:ext>
    </p:extLst>
  </p:cSld>
  <p:clrMapOvr>
    <a:masterClrMapping/>
  </p:clrMapOvr>
  <p:transition>
    <p:cut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2 Line Title w/bkg1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743" y="1783098"/>
            <a:ext cx="11200013" cy="4663389"/>
          </a:xfrm>
        </p:spPr>
        <p:txBody>
          <a:bodyPr/>
          <a:lstStyle>
            <a:lvl1pPr>
              <a:spcBef>
                <a:spcPts val="900"/>
              </a:spcBef>
              <a:defRPr sz="2100">
                <a:effectLst/>
              </a:defRPr>
            </a:lvl1pPr>
            <a:lvl2pPr>
              <a:spcBef>
                <a:spcPts val="900"/>
              </a:spcBef>
              <a:defRPr sz="1800">
                <a:effectLst/>
              </a:defRPr>
            </a:lvl2pPr>
            <a:lvl3pPr>
              <a:spcBef>
                <a:spcPts val="900"/>
              </a:spcBef>
              <a:defRPr sz="1500">
                <a:effectLst/>
              </a:defRPr>
            </a:lvl3pPr>
            <a:lvl4pPr>
              <a:spcBef>
                <a:spcPts val="900"/>
              </a:spcBef>
              <a:defRPr sz="1350">
                <a:effectLst/>
              </a:defRPr>
            </a:lvl4pPr>
            <a:lvl5pPr>
              <a:spcBef>
                <a:spcPts val="900"/>
              </a:spcBef>
              <a:defRPr sz="1200">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0"/>
            <a:ext cx="12192000" cy="1600220"/>
          </a:xfrm>
          <a:blipFill dpi="0" rotWithShape="1">
            <a:blip r:embed="rId2" cstate="print">
              <a:extLst>
                <a:ext uri="{28A0092B-C50C-407E-A947-70E740481C1C}">
                  <a14:useLocalDpi xmlns:a14="http://schemas.microsoft.com/office/drawing/2010/main" xmlns="" val="0"/>
                </a:ext>
              </a:extLst>
            </a:blip>
            <a:srcRect/>
            <a:stretch>
              <a:fillRect/>
            </a:stretch>
          </a:blipFill>
        </p:spPr>
        <p:txBody>
          <a:bodyPr lIns="548640" tIns="0">
            <a:noAutofit/>
          </a:bodyPr>
          <a:lstStyle>
            <a:lvl1pPr algn="l">
              <a:defRPr sz="2700">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4" name="Slide Number Placeholder 5"/>
          <p:cNvSpPr>
            <a:spLocks noGrp="1" noChangeArrowheads="1"/>
          </p:cNvSpPr>
          <p:nvPr>
            <p:ph type="sldNum" sz="quarter" idx="10"/>
          </p:nvPr>
        </p:nvSpPr>
        <p:spPr>
          <a:xfrm>
            <a:off x="10729385" y="6446839"/>
            <a:ext cx="975783" cy="274637"/>
          </a:xfrm>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r>
              <a:rPr lang="en-US"/>
              <a:t>~–</a:t>
            </a:r>
            <a:fld id="{B42F5E27-678E-4BDF-ADB2-681579E34917}" type="slidenum">
              <a:rPr lang="en-US">
                <a:cs typeface="Arial" panose="020B0604020202020204" pitchFamily="34" charset="0"/>
              </a:rPr>
              <a:pPr>
                <a:defRPr/>
              </a:pPr>
              <a:t>‹#›</a:t>
            </a:fld>
            <a:endParaRPr lang="en-US">
              <a:cs typeface="Arial" panose="020B0604020202020204" pitchFamily="34" charset="0"/>
            </a:endParaRPr>
          </a:p>
        </p:txBody>
      </p:sp>
      <p:sp>
        <p:nvSpPr>
          <p:cNvPr id="5" name="Rectangle 4"/>
          <p:cNvSpPr>
            <a:spLocks noGrp="1" noChangeArrowheads="1"/>
          </p:cNvSpPr>
          <p:nvPr>
            <p:ph type="ftr" sz="quarter" idx="11"/>
          </p:nvPr>
        </p:nvSpPr>
        <p:spPr>
          <a:xfrm>
            <a:off x="366184" y="6446839"/>
            <a:ext cx="5486400" cy="274637"/>
          </a:xfrm>
        </p:spPr>
        <p:txBody>
          <a:bodyPr/>
          <a:lstStyle>
            <a:lvl1pPr eaLnBrk="0" fontAlgn="base" hangingPunct="0">
              <a:spcBef>
                <a:spcPct val="0"/>
              </a:spcBef>
              <a:spcAft>
                <a:spcPct val="0"/>
              </a:spcAft>
              <a:defRPr sz="525" b="1">
                <a:latin typeface="+mn-lt"/>
                <a:cs typeface="Arial" panose="020B0604020202020204" pitchFamily="34" charset="0"/>
              </a:defRPr>
            </a:lvl1pPr>
          </a:lstStyle>
          <a:p>
            <a:pPr>
              <a:defRPr/>
            </a:pPr>
            <a:r>
              <a:rPr lang="en-US"/>
              <a:t>Copyright © 2014 by Glo-Bus Software, Inc.</a:t>
            </a:r>
            <a:endParaRPr lang="en-US" dirty="0"/>
          </a:p>
        </p:txBody>
      </p:sp>
    </p:spTree>
    <p:extLst>
      <p:ext uri="{BB962C8B-B14F-4D97-AF65-F5344CB8AC3E}">
        <p14:creationId xmlns:p14="http://schemas.microsoft.com/office/powerpoint/2010/main" xmlns="" val="3614216312"/>
      </p:ext>
    </p:extLst>
  </p:cSld>
  <p:clrMapOvr>
    <a:masterClrMapping/>
  </p:clrMapOvr>
  <p:transition>
    <p:cut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 Line Title w/bkg1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743" y="1600220"/>
            <a:ext cx="11040868" cy="4754543"/>
          </a:xfrm>
        </p:spPr>
        <p:txBody>
          <a:bodyPr/>
          <a:lstStyle>
            <a:lvl1pPr>
              <a:spcBef>
                <a:spcPts val="900"/>
              </a:spcBef>
              <a:defRPr sz="2400">
                <a:effectLst/>
              </a:defRPr>
            </a:lvl1pPr>
            <a:lvl2pPr>
              <a:spcBef>
                <a:spcPts val="900"/>
              </a:spcBef>
              <a:defRPr sz="2100">
                <a:effectLst/>
              </a:defRPr>
            </a:lvl2pPr>
            <a:lvl3pPr>
              <a:spcBef>
                <a:spcPts val="900"/>
              </a:spcBef>
              <a:defRPr sz="1800">
                <a:effectLst/>
              </a:defRPr>
            </a:lvl3pPr>
            <a:lvl4pPr>
              <a:spcBef>
                <a:spcPts val="900"/>
              </a:spcBef>
              <a:defRPr sz="1500">
                <a:effectLst/>
              </a:defRPr>
            </a:lvl4pPr>
            <a:lvl5pPr>
              <a:spcBef>
                <a:spcPts val="900"/>
              </a:spcBef>
              <a:defRPr sz="1350">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0"/>
            <a:ext cx="12192000" cy="1417342"/>
          </a:xfrm>
          <a:blipFill>
            <a:blip r:embed="rId2" cstate="print">
              <a:extLst>
                <a:ext uri="{28A0092B-C50C-407E-A947-70E740481C1C}">
                  <a14:useLocalDpi xmlns:a14="http://schemas.microsoft.com/office/drawing/2010/main" xmlns="" val="0"/>
                </a:ext>
              </a:extLst>
            </a:blip>
            <a:stretch>
              <a:fillRect/>
            </a:stretch>
          </a:blipFill>
        </p:spPr>
        <p:txBody>
          <a:bodyPr lIns="548640">
            <a:noAutofit/>
          </a:bodyPr>
          <a:lstStyle>
            <a:lvl1pPr algn="l">
              <a:defRPr sz="2700">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4" name="Slide Number Placeholder 5"/>
          <p:cNvSpPr>
            <a:spLocks noGrp="1" noChangeArrowheads="1"/>
          </p:cNvSpPr>
          <p:nvPr>
            <p:ph type="sldNum" sz="quarter"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r>
              <a:rPr lang="en-US"/>
              <a:t>2–</a:t>
            </a:r>
            <a:fld id="{C10E22E0-9D1B-4B38-B119-6FC39E434C82}" type="slidenum">
              <a:rPr lang="en-US">
                <a:cs typeface="Arial" panose="020B0604020202020204" pitchFamily="34" charset="0"/>
              </a:rPr>
              <a:pPr>
                <a:defRPr/>
              </a:pPr>
              <a:t>‹#›</a:t>
            </a:fld>
            <a:endParaRPr lang="en-US">
              <a:cs typeface="Arial" panose="020B0604020202020204" pitchFamily="34" charset="0"/>
            </a:endParaRPr>
          </a:p>
        </p:txBody>
      </p:sp>
      <p:sp>
        <p:nvSpPr>
          <p:cNvPr id="5" name="Rectangle 4"/>
          <p:cNvSpPr>
            <a:spLocks noGrp="1" noChangeArrowheads="1"/>
          </p:cNvSpPr>
          <p:nvPr>
            <p:ph type="ftr" sz="quarter" idx="11"/>
          </p:nvPr>
        </p:nvSpPr>
        <p:spPr>
          <a:xfrm>
            <a:off x="366184" y="6354763"/>
            <a:ext cx="5486400" cy="366712"/>
          </a:xfrm>
        </p:spPr>
        <p:txBody>
          <a:bodyPr/>
          <a:lstStyle>
            <a:lvl1pPr eaLnBrk="0" fontAlgn="base" hangingPunct="0">
              <a:spcBef>
                <a:spcPct val="0"/>
              </a:spcBef>
              <a:spcAft>
                <a:spcPct val="0"/>
              </a:spcAft>
              <a:defRPr sz="525" b="1">
                <a:latin typeface="+mn-lt"/>
                <a:cs typeface="Arial" panose="020B0604020202020204" pitchFamily="34" charset="0"/>
              </a:defRPr>
            </a:lvl1pPr>
          </a:lstStyle>
          <a:p>
            <a:pPr>
              <a:defRPr/>
            </a:pPr>
            <a:r>
              <a:rPr lang="en-US"/>
              <a:t>Copyright © 2014 by Glo-Bus Software, Inc.</a:t>
            </a:r>
            <a:endParaRPr lang="en-US" dirty="0"/>
          </a:p>
        </p:txBody>
      </p:sp>
    </p:spTree>
    <p:extLst>
      <p:ext uri="{BB962C8B-B14F-4D97-AF65-F5344CB8AC3E}">
        <p14:creationId xmlns:p14="http://schemas.microsoft.com/office/powerpoint/2010/main" xmlns="" val="1708425874"/>
      </p:ext>
    </p:extLst>
  </p:cSld>
  <p:clrMapOvr>
    <a:masterClrMapping/>
  </p:clrMapOvr>
  <p:transition>
    <p:cut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3"/>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09600" y="6248401"/>
            <a:ext cx="4165600" cy="473075"/>
          </a:xfrm>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a:p>
            <a:pPr>
              <a:defRPr/>
            </a:pPr>
            <a:r>
              <a:rPr lang="en-US"/>
              <a:t>Prentice Hall, Inc. </a:t>
            </a:r>
            <a:r>
              <a:rPr lang="en-US">
                <a:cs typeface="Arial" pitchFamily="34" charset="0"/>
              </a:rPr>
              <a:t>©</a:t>
            </a:r>
            <a:r>
              <a:rPr lang="en-US"/>
              <a:t>2009</a:t>
            </a:r>
          </a:p>
        </p:txBody>
      </p:sp>
      <p:sp>
        <p:nvSpPr>
          <p:cNvPr id="6" name="Rectangle 5"/>
          <p:cNvSpPr>
            <a:spLocks noGrp="1" noChangeArrowheads="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7" name="Rectangle 7"/>
          <p:cNvSpPr>
            <a:spLocks noGrp="1" noChangeArrowheads="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ltLang="en-US"/>
          </a:p>
          <a:p>
            <a:pPr>
              <a:defRPr/>
            </a:pPr>
            <a:r>
              <a:rPr lang="en-US" altLang="en-US"/>
              <a:t>2-</a:t>
            </a:r>
            <a:fld id="{64897743-AFCA-455A-91E8-D3DCE28A34EF}" type="slidenum">
              <a:rPr lang="en-US" altLang="en-US"/>
              <a:pPr>
                <a:defRPr/>
              </a:pPr>
              <a:t>‹#›</a:t>
            </a:fld>
            <a:endParaRPr lang="en-US" altLang="en-US"/>
          </a:p>
        </p:txBody>
      </p:sp>
    </p:spTree>
    <p:extLst>
      <p:ext uri="{BB962C8B-B14F-4D97-AF65-F5344CB8AC3E}">
        <p14:creationId xmlns:p14="http://schemas.microsoft.com/office/powerpoint/2010/main" xmlns="" val="33691285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 Line Title w/bkg1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743" y="1691944"/>
            <a:ext cx="11200013" cy="4754543"/>
          </a:xfrm>
        </p:spPr>
        <p:txBody>
          <a:bodyPr/>
          <a:lstStyle>
            <a:lvl1pPr>
              <a:spcBef>
                <a:spcPts val="900"/>
              </a:spcBef>
              <a:defRPr sz="2100">
                <a:effectLst/>
              </a:defRPr>
            </a:lvl1pPr>
            <a:lvl2pPr>
              <a:spcBef>
                <a:spcPts val="900"/>
              </a:spcBef>
              <a:defRPr sz="1800">
                <a:effectLst/>
              </a:defRPr>
            </a:lvl2pPr>
            <a:lvl3pPr>
              <a:spcBef>
                <a:spcPts val="900"/>
              </a:spcBef>
              <a:defRPr sz="1500">
                <a:effectLst/>
              </a:defRPr>
            </a:lvl3pPr>
            <a:lvl4pPr>
              <a:spcBef>
                <a:spcPts val="900"/>
              </a:spcBef>
              <a:defRPr sz="1350">
                <a:effectLst/>
              </a:defRPr>
            </a:lvl4pPr>
            <a:lvl5pPr>
              <a:spcBef>
                <a:spcPts val="900"/>
              </a:spcBef>
              <a:defRPr sz="1200">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0"/>
            <a:ext cx="12192000" cy="1599936"/>
          </a:xfrm>
          <a:blipFill>
            <a:blip r:embed="rId2" cstate="print">
              <a:extLst>
                <a:ext uri="{28A0092B-C50C-407E-A947-70E740481C1C}">
                  <a14:useLocalDpi xmlns:a14="http://schemas.microsoft.com/office/drawing/2010/main" xmlns="" val="0"/>
                </a:ext>
              </a:extLst>
            </a:blip>
            <a:stretch>
              <a:fillRect/>
            </a:stretch>
          </a:blipFill>
        </p:spPr>
        <p:txBody>
          <a:bodyPr lIns="548640">
            <a:noAutofit/>
          </a:bodyPr>
          <a:lstStyle>
            <a:lvl1pPr algn="l">
              <a:defRPr sz="2700">
                <a:solidFill>
                  <a:schemeClr val="bg1"/>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
        <p:nvSpPr>
          <p:cNvPr id="4" name="Slide Number Placeholder 5"/>
          <p:cNvSpPr>
            <a:spLocks noGrp="1" noChangeArrowheads="1"/>
          </p:cNvSpPr>
          <p:nvPr>
            <p:ph type="sldNum" sz="quarter" idx="10"/>
          </p:nvPr>
        </p:nvSpPr>
        <p:spPr>
          <a:xfrm>
            <a:off x="10729385" y="6446839"/>
            <a:ext cx="975783" cy="274637"/>
          </a:xfrm>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r>
              <a:rPr lang="en-US"/>
              <a:t>3–</a:t>
            </a:r>
            <a:fld id="{8D11D56D-9575-48A6-930A-3EC1A7AED5B9}" type="slidenum">
              <a:rPr lang="en-US">
                <a:cs typeface="Arial" panose="020B0604020202020204" pitchFamily="34" charset="0"/>
              </a:rPr>
              <a:pPr>
                <a:defRPr/>
              </a:pPr>
              <a:t>‹#›</a:t>
            </a:fld>
            <a:endParaRPr lang="en-US">
              <a:cs typeface="Arial" panose="020B0604020202020204" pitchFamily="34" charset="0"/>
            </a:endParaRPr>
          </a:p>
        </p:txBody>
      </p:sp>
      <p:sp>
        <p:nvSpPr>
          <p:cNvPr id="5" name="Rectangle 4"/>
          <p:cNvSpPr>
            <a:spLocks noGrp="1" noChangeArrowheads="1"/>
          </p:cNvSpPr>
          <p:nvPr>
            <p:ph type="ftr" sz="quarter" idx="11"/>
          </p:nvPr>
        </p:nvSpPr>
        <p:spPr>
          <a:xfrm>
            <a:off x="366184" y="6446839"/>
            <a:ext cx="5486400" cy="274637"/>
          </a:xfrm>
        </p:spPr>
        <p:txBody>
          <a:bodyPr/>
          <a:lstStyle>
            <a:lvl1pPr eaLnBrk="0" fontAlgn="base" hangingPunct="0">
              <a:spcBef>
                <a:spcPct val="0"/>
              </a:spcBef>
              <a:spcAft>
                <a:spcPct val="0"/>
              </a:spcAft>
              <a:defRPr sz="525" b="1">
                <a:latin typeface="+mn-lt"/>
                <a:cs typeface="Arial" panose="020B0604020202020204" pitchFamily="34" charset="0"/>
              </a:defRPr>
            </a:lvl1pPr>
          </a:lstStyle>
          <a:p>
            <a:pPr>
              <a:defRPr/>
            </a:pPr>
            <a:r>
              <a:rPr lang="en-US"/>
              <a:t>Copyright © 2014 by Glo-Bus Software, Inc.</a:t>
            </a:r>
            <a:endParaRPr lang="en-US" dirty="0"/>
          </a:p>
        </p:txBody>
      </p:sp>
    </p:spTree>
    <p:extLst>
      <p:ext uri="{BB962C8B-B14F-4D97-AF65-F5344CB8AC3E}">
        <p14:creationId xmlns:p14="http://schemas.microsoft.com/office/powerpoint/2010/main" xmlns="" val="3523916063"/>
      </p:ext>
    </p:extLst>
  </p:cSld>
  <p:clrMapOvr>
    <a:masterClrMapping/>
  </p:clrMapOvr>
  <p:transition>
    <p:cut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3"/>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91"/>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609600" y="6248401"/>
            <a:ext cx="4165600" cy="473075"/>
          </a:xfrm>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a:p>
            <a:pPr>
              <a:defRPr/>
            </a:pPr>
            <a:r>
              <a:rPr lang="en-US"/>
              <a:t>Prentice Hall, Inc. </a:t>
            </a:r>
            <a:r>
              <a:rPr lang="en-US">
                <a:cs typeface="Arial" pitchFamily="34" charset="0"/>
              </a:rPr>
              <a:t>©2009</a:t>
            </a:r>
          </a:p>
        </p:txBody>
      </p:sp>
      <p:sp>
        <p:nvSpPr>
          <p:cNvPr id="7" name="Rectangle 5"/>
          <p:cNvSpPr>
            <a:spLocks noGrp="1" noChangeArrowheads="1"/>
          </p:cNvSpPr>
          <p:nvPr>
            <p:ph type="ftr" sz="quarter" idx="11"/>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p>
        </p:txBody>
      </p:sp>
      <p:sp>
        <p:nvSpPr>
          <p:cNvPr id="8" name="Rectangle 7"/>
          <p:cNvSpPr>
            <a:spLocks noGrp="1" noChangeArrowheads="1"/>
          </p:cNvSpPr>
          <p:nvPr>
            <p:ph type="sldNum" sz="quarter" idx="12"/>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endParaRPr lang="en-US" altLang="en-US"/>
          </a:p>
          <a:p>
            <a:pPr>
              <a:defRPr/>
            </a:pPr>
            <a:r>
              <a:rPr lang="en-US" altLang="en-US"/>
              <a:t>4-</a:t>
            </a:r>
            <a:fld id="{AE32A2D4-856D-43B1-986C-4600A59EF358}" type="slidenum">
              <a:rPr lang="en-US" altLang="en-US"/>
              <a:pPr>
                <a:defRPr/>
              </a:pPr>
              <a:t>‹#›</a:t>
            </a:fld>
            <a:endParaRPr lang="en-US" altLang="en-US"/>
          </a:p>
        </p:txBody>
      </p:sp>
    </p:spTree>
    <p:extLst>
      <p:ext uri="{BB962C8B-B14F-4D97-AF65-F5344CB8AC3E}">
        <p14:creationId xmlns:p14="http://schemas.microsoft.com/office/powerpoint/2010/main" xmlns="" val="378240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0C3CD-015F-4279-B6DF-329DE46694B7}"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9649434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1 Line Title w/bkg1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743" y="1600220"/>
            <a:ext cx="11040868" cy="4754543"/>
          </a:xfrm>
        </p:spPr>
        <p:txBody>
          <a:bodyPr/>
          <a:lstStyle>
            <a:lvl1pPr>
              <a:spcBef>
                <a:spcPts val="900"/>
              </a:spcBef>
              <a:defRPr sz="2100">
                <a:effectLst/>
              </a:defRPr>
            </a:lvl1pPr>
            <a:lvl2pPr>
              <a:spcBef>
                <a:spcPts val="900"/>
              </a:spcBef>
              <a:defRPr sz="1800">
                <a:effectLst/>
              </a:defRPr>
            </a:lvl2pPr>
            <a:lvl3pPr>
              <a:spcBef>
                <a:spcPts val="900"/>
              </a:spcBef>
              <a:defRPr sz="1500">
                <a:effectLst/>
              </a:defRPr>
            </a:lvl3pPr>
            <a:lvl4pPr>
              <a:spcBef>
                <a:spcPts val="900"/>
              </a:spcBef>
              <a:defRPr sz="1350">
                <a:effectLst/>
              </a:defRPr>
            </a:lvl4pPr>
            <a:lvl5pPr>
              <a:spcBef>
                <a:spcPts val="900"/>
              </a:spcBef>
              <a:defRPr sz="1200">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0"/>
            <a:ext cx="12192000" cy="1417342"/>
          </a:xfrm>
          <a:blipFill dpi="0" rotWithShape="1">
            <a:blip r:embed="rId2" cstate="print">
              <a:extLst>
                <a:ext uri="{28A0092B-C50C-407E-A947-70E740481C1C}">
                  <a14:useLocalDpi xmlns:a14="http://schemas.microsoft.com/office/drawing/2010/main" xmlns="" val="0"/>
                </a:ext>
              </a:extLst>
            </a:blip>
            <a:srcRect/>
            <a:stretch>
              <a:fillRect/>
            </a:stretch>
          </a:blipFill>
        </p:spPr>
        <p:txBody>
          <a:bodyPr lIns="548640">
            <a:noAutofit/>
          </a:bodyPr>
          <a:lstStyle>
            <a:lvl1pPr algn="l">
              <a:defRPr sz="2700">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4" name="Slide Number Placeholder 5"/>
          <p:cNvSpPr>
            <a:spLocks noGrp="1" noChangeArrowheads="1"/>
          </p:cNvSpPr>
          <p:nvPr>
            <p:ph type="sldNum" sz="quarter" idx="10"/>
          </p:nvPr>
        </p:nvSpPr>
        <p:spPr/>
        <p:txBody>
          <a:bodyPr/>
          <a:lstStyle>
            <a:lvl1pPr eaLnBrk="0" fontAlgn="base" hangingPunct="0">
              <a:spcBef>
                <a:spcPct val="0"/>
              </a:spcBef>
              <a:spcAft>
                <a:spcPct val="0"/>
              </a:spcAft>
              <a:defRPr>
                <a:latin typeface="Times New Roman" panose="02020603050405020304" pitchFamily="18" charset="0"/>
                <a:cs typeface="Tahoma" panose="020B0604030504040204" pitchFamily="34" charset="0"/>
              </a:defRPr>
            </a:lvl1pPr>
          </a:lstStyle>
          <a:p>
            <a:pPr>
              <a:defRPr/>
            </a:pPr>
            <a:r>
              <a:rPr lang="en-US"/>
              <a:t>3–</a:t>
            </a:r>
            <a:fld id="{C8C8C8B5-E5D6-4740-982C-DDEF24F99250}" type="slidenum">
              <a:rPr lang="en-US">
                <a:cs typeface="Arial" panose="020B0604020202020204" pitchFamily="34" charset="0"/>
              </a:rPr>
              <a:pPr>
                <a:defRPr/>
              </a:pPr>
              <a:t>‹#›</a:t>
            </a:fld>
            <a:endParaRPr lang="en-US">
              <a:cs typeface="Arial" panose="020B0604020202020204" pitchFamily="34" charset="0"/>
            </a:endParaRPr>
          </a:p>
        </p:txBody>
      </p:sp>
      <p:sp>
        <p:nvSpPr>
          <p:cNvPr id="5" name="Rectangle 4"/>
          <p:cNvSpPr>
            <a:spLocks noGrp="1" noChangeArrowheads="1"/>
          </p:cNvSpPr>
          <p:nvPr>
            <p:ph type="ftr" sz="quarter" idx="11"/>
          </p:nvPr>
        </p:nvSpPr>
        <p:spPr>
          <a:xfrm>
            <a:off x="366184" y="6354763"/>
            <a:ext cx="5486400" cy="366712"/>
          </a:xfrm>
        </p:spPr>
        <p:txBody>
          <a:bodyPr/>
          <a:lstStyle>
            <a:lvl1pPr eaLnBrk="0" fontAlgn="base" hangingPunct="0">
              <a:spcBef>
                <a:spcPct val="0"/>
              </a:spcBef>
              <a:spcAft>
                <a:spcPct val="0"/>
              </a:spcAft>
              <a:defRPr sz="525" b="1">
                <a:latin typeface="+mn-lt"/>
                <a:cs typeface="Arial" panose="020B0604020202020204" pitchFamily="34" charset="0"/>
              </a:defRPr>
            </a:lvl1pPr>
          </a:lstStyle>
          <a:p>
            <a:pPr>
              <a:defRPr/>
            </a:pPr>
            <a:r>
              <a:rPr lang="en-US"/>
              <a:t>Copyright © 2014 by Glo-Bus Software, Inc.</a:t>
            </a:r>
            <a:endParaRPr lang="en-US" dirty="0"/>
          </a:p>
        </p:txBody>
      </p:sp>
    </p:spTree>
    <p:extLst>
      <p:ext uri="{BB962C8B-B14F-4D97-AF65-F5344CB8AC3E}">
        <p14:creationId xmlns:p14="http://schemas.microsoft.com/office/powerpoint/2010/main" xmlns="" val="1856328154"/>
      </p:ext>
    </p:extLst>
  </p:cSld>
  <p:clrMapOvr>
    <a:masterClrMapping/>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F0C3CD-015F-4279-B6DF-329DE46694B7}"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223731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F0C3CD-015F-4279-B6DF-329DE46694B7}"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1317254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F0C3CD-015F-4279-B6DF-329DE46694B7}"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176075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0C3CD-015F-4279-B6DF-329DE46694B7}"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128383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0C3CD-015F-4279-B6DF-329DE46694B7}"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374872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0C3CD-015F-4279-B6DF-329DE46694B7}"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393312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0C3CD-015F-4279-B6DF-329DE46694B7}" type="datetimeFigureOut">
              <a:rPr lang="en-US" smtClean="0"/>
              <a:pPr/>
              <a:t>3/4/2017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15440-4FFA-45EE-877E-880CA9824C8B}" type="slidenum">
              <a:rPr lang="en-US" smtClean="0"/>
              <a:pPr/>
              <a:t>‹#›</a:t>
            </a:fld>
            <a:endParaRPr lang="en-US"/>
          </a:p>
        </p:txBody>
      </p:sp>
    </p:spTree>
    <p:extLst>
      <p:ext uri="{BB962C8B-B14F-4D97-AF65-F5344CB8AC3E}">
        <p14:creationId xmlns:p14="http://schemas.microsoft.com/office/powerpoint/2010/main" xmlns="" val="4294565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black">
                    <a:tint val="75000"/>
                  </a:prstClr>
                </a:solidFill>
                <a:latin typeface="Calibri" panose="020F0502020204030204"/>
                <a:cs typeface="+mn-cs"/>
              </a:defRPr>
            </a:lvl1pPr>
          </a:lstStyle>
          <a:p>
            <a:pPr>
              <a:defRPr/>
            </a:pPr>
            <a:fld id="{26F32E8C-04CA-4FA2-905F-3D475F3F9505}" type="datetimeFigureOut">
              <a:rPr lang="en-US"/>
              <a:pPr>
                <a:defRPr/>
              </a:pPr>
              <a:t>3/4/2017</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cs typeface="+mn-cs"/>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prstClr val="black">
                    <a:tint val="75000"/>
                  </a:prstClr>
                </a:solidFill>
                <a:latin typeface="Calibri" panose="020F0502020204030204"/>
                <a:cs typeface="+mn-cs"/>
              </a:defRPr>
            </a:lvl1pPr>
          </a:lstStyle>
          <a:p>
            <a:pPr>
              <a:defRPr/>
            </a:pPr>
            <a:fld id="{F5458D4D-1EA4-4127-92D4-11CE390AB8DA}" type="slidenum">
              <a:rPr lang="en-US"/>
              <a:pPr>
                <a:defRPr/>
              </a:pPr>
              <a:t>‹#›</a:t>
            </a:fld>
            <a:endParaRPr lang="en-US"/>
          </a:p>
        </p:txBody>
      </p:sp>
    </p:spTree>
    <p:extLst>
      <p:ext uri="{BB962C8B-B14F-4D97-AF65-F5344CB8AC3E}">
        <p14:creationId xmlns:p14="http://schemas.microsoft.com/office/powerpoint/2010/main" xmlns="" val="78542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 be used along with the word doc directions</a:t>
            </a:r>
            <a:endParaRPr lang="en-US" dirty="0"/>
          </a:p>
        </p:txBody>
      </p:sp>
      <p:sp>
        <p:nvSpPr>
          <p:cNvPr id="5" name="Content Placeholder 4"/>
          <p:cNvSpPr>
            <a:spLocks noGrp="1"/>
          </p:cNvSpPr>
          <p:nvPr>
            <p:ph idx="1"/>
          </p:nvPr>
        </p:nvSpPr>
        <p:spPr/>
        <p:txBody>
          <a:bodyPr/>
          <a:lstStyle/>
          <a:p>
            <a:r>
              <a:rPr lang="en-US" dirty="0" smtClean="0"/>
              <a:t>Please refer to these </a:t>
            </a:r>
            <a:r>
              <a:rPr lang="en-US" dirty="0" err="1" smtClean="0"/>
              <a:t>powerpoint</a:t>
            </a:r>
            <a:r>
              <a:rPr lang="en-US" dirty="0" smtClean="0"/>
              <a:t> directions and the word document directions to complete the case #3 (Nucor) assignment</a:t>
            </a:r>
          </a:p>
          <a:p>
            <a:r>
              <a:rPr lang="en-US" dirty="0"/>
              <a:t>All conclusions in the analysis must be based on facts and evidence that come from legitimate sources.  All facts and evidence must be properly cited using APA standards (this includes both embedded citations following each fact, as well as a complete reference list at the end of the slides). </a:t>
            </a:r>
            <a:endParaRPr lang="en-US" dirty="0" smtClean="0"/>
          </a:p>
          <a:p>
            <a:r>
              <a:rPr lang="en-US" dirty="0" smtClean="0"/>
              <a:t>This </a:t>
            </a:r>
            <a:r>
              <a:rPr lang="en-US" dirty="0"/>
              <a:t>is a fact-based, APA standard cited, semi-quantitative strategic analysis.</a:t>
            </a:r>
          </a:p>
        </p:txBody>
      </p:sp>
    </p:spTree>
    <p:extLst>
      <p:ext uri="{BB962C8B-B14F-4D97-AF65-F5344CB8AC3E}">
        <p14:creationId xmlns:p14="http://schemas.microsoft.com/office/powerpoint/2010/main" xmlns="" val="373586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788" y="245852"/>
            <a:ext cx="10235681" cy="488950"/>
          </a:xfrm>
        </p:spPr>
        <p:txBody>
          <a:bodyPr rtlCol="0">
            <a:noAutofit/>
          </a:bodyPr>
          <a:lstStyle/>
          <a:p>
            <a:pPr lvl="1">
              <a:defRPr/>
            </a:pPr>
            <a:r>
              <a:rPr lang="en-US" sz="3600" b="1" dirty="0" smtClean="0">
                <a:solidFill>
                  <a:sysClr val="windowText" lastClr="000000"/>
                </a:solidFill>
              </a:rPr>
              <a:t>Appdxs 1-6 may be completed by case team</a:t>
            </a:r>
            <a:endParaRPr lang="en-US" sz="3600" b="1" dirty="0">
              <a:solidFill>
                <a:sysClr val="windowText" lastClr="000000"/>
              </a:solidFill>
            </a:endParaRPr>
          </a:p>
        </p:txBody>
      </p:sp>
      <p:sp>
        <p:nvSpPr>
          <p:cNvPr id="3" name="Content Placeholder 2"/>
          <p:cNvSpPr>
            <a:spLocks noGrp="1"/>
          </p:cNvSpPr>
          <p:nvPr>
            <p:ph idx="1"/>
          </p:nvPr>
        </p:nvSpPr>
        <p:spPr>
          <a:xfrm>
            <a:off x="1302409" y="825232"/>
            <a:ext cx="8504238" cy="5578475"/>
          </a:xfrm>
        </p:spPr>
        <p:txBody>
          <a:bodyPr rtlCol="0">
            <a:normAutofit fontScale="92500" lnSpcReduction="20000"/>
          </a:bodyPr>
          <a:lstStyle/>
          <a:p>
            <a:pPr marL="228600" lvl="1">
              <a:spcBef>
                <a:spcPts val="1000"/>
              </a:spcBef>
              <a:defRPr/>
            </a:pPr>
            <a:r>
              <a:rPr lang="en-US" sz="3600" dirty="0">
                <a:solidFill>
                  <a:srgbClr val="FF0000"/>
                </a:solidFill>
              </a:rPr>
              <a:t>Appendix </a:t>
            </a:r>
            <a:r>
              <a:rPr lang="en-US" sz="3600" dirty="0" smtClean="0">
                <a:solidFill>
                  <a:srgbClr val="FF0000"/>
                </a:solidFill>
              </a:rPr>
              <a:t>1</a:t>
            </a:r>
            <a:r>
              <a:rPr lang="en-US" sz="4400" b="1" dirty="0"/>
              <a:t> (Rubric: Analyzes the situation) </a:t>
            </a:r>
            <a:endParaRPr lang="en-US" sz="4100" dirty="0" smtClean="0"/>
          </a:p>
          <a:p>
            <a:pPr lvl="1">
              <a:defRPr/>
            </a:pPr>
            <a:r>
              <a:rPr lang="en-US" sz="3700" dirty="0" smtClean="0"/>
              <a:t>Identify </a:t>
            </a:r>
            <a:r>
              <a:rPr lang="en-US" sz="3700" b="1" dirty="0" smtClean="0">
                <a:solidFill>
                  <a:srgbClr val="FF0000"/>
                </a:solidFill>
              </a:rPr>
              <a:t>Nucor’s competitive </a:t>
            </a:r>
            <a:r>
              <a:rPr lang="en-US" sz="3700" b="1" dirty="0">
                <a:solidFill>
                  <a:srgbClr val="FF0000"/>
                </a:solidFill>
              </a:rPr>
              <a:t>APPROACH and </a:t>
            </a:r>
            <a:r>
              <a:rPr lang="en-US" sz="3700" b="1" dirty="0" smtClean="0">
                <a:solidFill>
                  <a:srgbClr val="FF0000"/>
                </a:solidFill>
              </a:rPr>
              <a:t>SCOPE</a:t>
            </a:r>
            <a:endParaRPr lang="en-US" sz="3700" b="1" dirty="0">
              <a:solidFill>
                <a:srgbClr val="FF0000"/>
              </a:solidFill>
            </a:endParaRPr>
          </a:p>
          <a:p>
            <a:pPr lvl="2">
              <a:defRPr/>
            </a:pPr>
            <a:r>
              <a:rPr lang="en-US" sz="3650" dirty="0" smtClean="0"/>
              <a:t>Which </a:t>
            </a:r>
            <a:r>
              <a:rPr lang="en-US" sz="3650" dirty="0"/>
              <a:t>of the 5 Competitive Business Strategies does </a:t>
            </a:r>
            <a:r>
              <a:rPr lang="en-US" sz="3650" dirty="0" smtClean="0"/>
              <a:t>Nucor use? Please include a brief statement explaining why you believe this is Nucor’s Business Strategy.</a:t>
            </a:r>
          </a:p>
          <a:p>
            <a:pPr lvl="3">
              <a:defRPr/>
            </a:pPr>
            <a:r>
              <a:rPr lang="en-US" sz="3100" dirty="0" smtClean="0"/>
              <a:t>Refer to Chapter 5</a:t>
            </a:r>
            <a:endParaRPr lang="en-US" sz="3100" dirty="0"/>
          </a:p>
          <a:p>
            <a:pPr marL="628650" lvl="1" indent="-171450" defTabSz="685800">
              <a:spcBef>
                <a:spcPts val="750"/>
              </a:spcBef>
              <a:defRPr/>
            </a:pPr>
            <a:r>
              <a:rPr lang="en-US" sz="3400" dirty="0">
                <a:solidFill>
                  <a:prstClr val="black"/>
                </a:solidFill>
              </a:rPr>
              <a:t>Identify </a:t>
            </a:r>
            <a:r>
              <a:rPr lang="en-US" sz="3400" dirty="0" smtClean="0">
                <a:solidFill>
                  <a:prstClr val="black"/>
                </a:solidFill>
              </a:rPr>
              <a:t>the </a:t>
            </a:r>
            <a:r>
              <a:rPr lang="en-US" sz="3400" dirty="0">
                <a:solidFill>
                  <a:prstClr val="black"/>
                </a:solidFill>
              </a:rPr>
              <a:t>important </a:t>
            </a:r>
            <a:r>
              <a:rPr lang="en-US" sz="3400" b="1" dirty="0">
                <a:solidFill>
                  <a:srgbClr val="FF0000"/>
                </a:solidFill>
              </a:rPr>
              <a:t>complementary strategic options, </a:t>
            </a:r>
            <a:r>
              <a:rPr lang="en-US" sz="3400" b="1" dirty="0" smtClean="0">
                <a:solidFill>
                  <a:srgbClr val="FF0000"/>
                </a:solidFill>
              </a:rPr>
              <a:t>corporate &amp; functional </a:t>
            </a:r>
            <a:r>
              <a:rPr lang="en-US" sz="3400" b="1" dirty="0">
                <a:solidFill>
                  <a:srgbClr val="FF0000"/>
                </a:solidFill>
              </a:rPr>
              <a:t>strategies, </a:t>
            </a:r>
            <a:r>
              <a:rPr lang="en-US" sz="3400" b="1" dirty="0" smtClean="0">
                <a:solidFill>
                  <a:srgbClr val="FF0000"/>
                </a:solidFill>
              </a:rPr>
              <a:t>timing choices, etc. </a:t>
            </a:r>
            <a:r>
              <a:rPr lang="en-US" sz="3400" dirty="0" smtClean="0">
                <a:solidFill>
                  <a:prstClr val="black"/>
                </a:solidFill>
              </a:rPr>
              <a:t>Nucor has used</a:t>
            </a:r>
          </a:p>
          <a:p>
            <a:pPr marL="1085850" lvl="2" indent="-171450" defTabSz="685800">
              <a:spcBef>
                <a:spcPts val="750"/>
              </a:spcBef>
              <a:defRPr/>
            </a:pPr>
            <a:r>
              <a:rPr lang="en-US" sz="2900" dirty="0" smtClean="0">
                <a:solidFill>
                  <a:prstClr val="black"/>
                </a:solidFill>
              </a:rPr>
              <a:t>Refer to chapters 6-8</a:t>
            </a:r>
            <a:endParaRPr lang="en-US" sz="2900" dirty="0">
              <a:solidFill>
                <a:prstClr val="black"/>
              </a:solidFill>
            </a:endParaRPr>
          </a:p>
          <a:p>
            <a:pPr marL="457200" lvl="1" indent="0">
              <a:buNone/>
              <a:defRPr/>
            </a:pPr>
            <a:endParaRPr lang="en-US" sz="4000" dirty="0" smtClean="0"/>
          </a:p>
        </p:txBody>
      </p:sp>
    </p:spTree>
    <p:extLst>
      <p:ext uri="{BB962C8B-B14F-4D97-AF65-F5344CB8AC3E}">
        <p14:creationId xmlns:p14="http://schemas.microsoft.com/office/powerpoint/2010/main" xmlns="" val="353545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054" y="199199"/>
            <a:ext cx="7886700" cy="488950"/>
          </a:xfrm>
        </p:spPr>
        <p:txBody>
          <a:bodyPr rtlCol="0">
            <a:noAutofit/>
          </a:bodyPr>
          <a:lstStyle/>
          <a:p>
            <a:pPr lvl="1">
              <a:defRPr/>
            </a:pPr>
            <a:r>
              <a:rPr lang="en-US" sz="2800" b="1" dirty="0"/>
              <a:t>Appdxs 1-6 may be completed by case team</a:t>
            </a:r>
            <a:endParaRPr lang="en-US" sz="2800" b="1" dirty="0">
              <a:solidFill>
                <a:sysClr val="windowText" lastClr="000000"/>
              </a:solidFill>
            </a:endParaRPr>
          </a:p>
        </p:txBody>
      </p:sp>
      <p:sp>
        <p:nvSpPr>
          <p:cNvPr id="3" name="Content Placeholder 2"/>
          <p:cNvSpPr>
            <a:spLocks noGrp="1"/>
          </p:cNvSpPr>
          <p:nvPr>
            <p:ph idx="1"/>
          </p:nvPr>
        </p:nvSpPr>
        <p:spPr>
          <a:xfrm>
            <a:off x="543464" y="825232"/>
            <a:ext cx="11317857" cy="5782602"/>
          </a:xfrm>
        </p:spPr>
        <p:txBody>
          <a:bodyPr rtlCol="0">
            <a:normAutofit fontScale="47500" lnSpcReduction="20000"/>
          </a:bodyPr>
          <a:lstStyle/>
          <a:p>
            <a:pPr>
              <a:defRPr/>
            </a:pPr>
            <a:r>
              <a:rPr lang="en-US" sz="4350" dirty="0" smtClean="0"/>
              <a:t>Perform </a:t>
            </a:r>
            <a:r>
              <a:rPr lang="en-US" sz="4350" dirty="0"/>
              <a:t>a </a:t>
            </a:r>
            <a:r>
              <a:rPr lang="en-US" sz="4350" b="1" dirty="0">
                <a:solidFill>
                  <a:srgbClr val="FF0000"/>
                </a:solidFill>
              </a:rPr>
              <a:t>FINANCIAL ANALYSIS of </a:t>
            </a:r>
            <a:r>
              <a:rPr lang="en-US" sz="4350" b="1" dirty="0" smtClean="0">
                <a:solidFill>
                  <a:srgbClr val="FF0000"/>
                </a:solidFill>
              </a:rPr>
              <a:t>Nucor (NUE) vs</a:t>
            </a:r>
            <a:r>
              <a:rPr lang="en-US" sz="4350" b="1" dirty="0">
                <a:solidFill>
                  <a:srgbClr val="FF0000"/>
                </a:solidFill>
              </a:rPr>
              <a:t>. </a:t>
            </a:r>
            <a:r>
              <a:rPr lang="en-US" sz="4350" b="1" dirty="0" smtClean="0">
                <a:solidFill>
                  <a:srgbClr val="FF0000"/>
                </a:solidFill>
              </a:rPr>
              <a:t>US Steel (X)</a:t>
            </a:r>
            <a:r>
              <a:rPr lang="en-US" sz="4350" dirty="0"/>
              <a:t> </a:t>
            </a:r>
            <a:r>
              <a:rPr lang="en-US" sz="4800" b="1" dirty="0"/>
              <a:t>(Rubric: </a:t>
            </a:r>
            <a:r>
              <a:rPr lang="en-US" sz="4400" b="1" dirty="0"/>
              <a:t>Analyzes </a:t>
            </a:r>
            <a:r>
              <a:rPr lang="en-US" sz="4400" b="1" dirty="0" smtClean="0"/>
              <a:t>Quantitative Factors) </a:t>
            </a:r>
            <a:endParaRPr lang="en-US" sz="4350" dirty="0"/>
          </a:p>
          <a:p>
            <a:pPr lvl="1">
              <a:defRPr/>
            </a:pPr>
            <a:r>
              <a:rPr lang="en-US" sz="3600" dirty="0">
                <a:solidFill>
                  <a:srgbClr val="FF0000"/>
                </a:solidFill>
              </a:rPr>
              <a:t>Appendix </a:t>
            </a:r>
            <a:r>
              <a:rPr lang="en-US" sz="3600" dirty="0" smtClean="0">
                <a:solidFill>
                  <a:srgbClr val="FF0000"/>
                </a:solidFill>
              </a:rPr>
              <a:t>2</a:t>
            </a:r>
            <a:endParaRPr lang="en-US" sz="3750" dirty="0" smtClean="0"/>
          </a:p>
          <a:p>
            <a:pPr lvl="2">
              <a:defRPr/>
            </a:pPr>
            <a:r>
              <a:rPr lang="en-US" sz="3350" dirty="0" smtClean="0"/>
              <a:t>Compare the CAGRs </a:t>
            </a:r>
            <a:r>
              <a:rPr lang="en-US" sz="3350" dirty="0"/>
              <a:t>for </a:t>
            </a:r>
            <a:r>
              <a:rPr lang="en-US" sz="3350" dirty="0" smtClean="0"/>
              <a:t>NUE vs</a:t>
            </a:r>
            <a:r>
              <a:rPr lang="en-US" sz="3350" dirty="0"/>
              <a:t>. </a:t>
            </a:r>
            <a:r>
              <a:rPr lang="en-US" sz="3350" dirty="0" smtClean="0"/>
              <a:t>X for the period 2006-2015 </a:t>
            </a:r>
            <a:r>
              <a:rPr lang="en-US" sz="3350" dirty="0"/>
              <a:t>in SALES, NET </a:t>
            </a:r>
            <a:r>
              <a:rPr lang="en-US" sz="3350" dirty="0" smtClean="0"/>
              <a:t>PROFITS, </a:t>
            </a:r>
            <a:r>
              <a:rPr lang="en-US" sz="3350" dirty="0"/>
              <a:t>STOCK </a:t>
            </a:r>
            <a:r>
              <a:rPr lang="en-US" sz="3350" dirty="0" smtClean="0"/>
              <a:t>PRICE (use Yahoo finance) </a:t>
            </a:r>
          </a:p>
          <a:p>
            <a:pPr lvl="2">
              <a:defRPr/>
            </a:pPr>
            <a:r>
              <a:rPr lang="en-US" sz="3350" dirty="0" smtClean="0"/>
              <a:t>Also calculate the CAGR’s for NUE for </a:t>
            </a:r>
            <a:r>
              <a:rPr lang="en-US" sz="3350" dirty="0"/>
              <a:t>the period </a:t>
            </a:r>
            <a:r>
              <a:rPr lang="en-US" sz="3350" dirty="0" smtClean="0"/>
              <a:t>1970-2015 in “total tons sold”, “net sales”, and “net earnings” using Exhibit 1 data</a:t>
            </a:r>
          </a:p>
          <a:p>
            <a:pPr lvl="2">
              <a:defRPr/>
            </a:pPr>
            <a:r>
              <a:rPr lang="en-US" sz="3350" dirty="0" smtClean="0"/>
              <a:t>Note: you do NOT need to create any line charts</a:t>
            </a:r>
            <a:endParaRPr lang="en-US" sz="3350" dirty="0"/>
          </a:p>
          <a:p>
            <a:pPr lvl="1">
              <a:defRPr/>
            </a:pPr>
            <a:r>
              <a:rPr lang="en-US" sz="4050" dirty="0" smtClean="0">
                <a:solidFill>
                  <a:srgbClr val="FF0000"/>
                </a:solidFill>
              </a:rPr>
              <a:t>Appendix 3</a:t>
            </a:r>
            <a:endParaRPr lang="en-US" sz="4050" dirty="0" smtClean="0"/>
          </a:p>
          <a:p>
            <a:pPr lvl="2">
              <a:defRPr/>
            </a:pPr>
            <a:r>
              <a:rPr lang="en-US" sz="3650" dirty="0" smtClean="0"/>
              <a:t>Create </a:t>
            </a:r>
            <a:r>
              <a:rPr lang="en-US" sz="3650" dirty="0"/>
              <a:t>tables showing side-by-side comparisons of figures for </a:t>
            </a:r>
            <a:r>
              <a:rPr lang="en-US" sz="3650" dirty="0" smtClean="0"/>
              <a:t>NUE vs</a:t>
            </a:r>
            <a:r>
              <a:rPr lang="en-US" sz="3650" dirty="0"/>
              <a:t>. </a:t>
            </a:r>
            <a:r>
              <a:rPr lang="en-US" sz="3650" dirty="0" smtClean="0"/>
              <a:t>X for </a:t>
            </a:r>
            <a:r>
              <a:rPr lang="en-US" sz="3650" dirty="0"/>
              <a:t>fiscal years </a:t>
            </a:r>
            <a:r>
              <a:rPr lang="en-US" sz="3650" dirty="0" smtClean="0"/>
              <a:t>2006-2015 </a:t>
            </a:r>
            <a:r>
              <a:rPr lang="en-US" sz="3650" dirty="0"/>
              <a:t>in: </a:t>
            </a:r>
            <a:endParaRPr lang="en-US" sz="3650" dirty="0" smtClean="0"/>
          </a:p>
          <a:p>
            <a:pPr lvl="3">
              <a:defRPr/>
            </a:pPr>
            <a:r>
              <a:rPr lang="en-US" sz="3150" dirty="0" smtClean="0"/>
              <a:t>Profitability</a:t>
            </a:r>
            <a:r>
              <a:rPr lang="en-US" sz="3150" dirty="0"/>
              <a:t>, including ROE, </a:t>
            </a:r>
            <a:r>
              <a:rPr lang="en-US" sz="3150" dirty="0" smtClean="0"/>
              <a:t>ROA, NET Margins, and GROSS Margins</a:t>
            </a:r>
            <a:endParaRPr lang="en-US" sz="3150" dirty="0"/>
          </a:p>
          <a:p>
            <a:pPr lvl="3">
              <a:defRPr/>
            </a:pPr>
            <a:r>
              <a:rPr lang="en-US" sz="3550" dirty="0"/>
              <a:t>Activity, including TOTAL ASSET </a:t>
            </a:r>
            <a:r>
              <a:rPr lang="en-US" sz="3550" dirty="0" smtClean="0"/>
              <a:t>TURNOVER, INVENTORY TURNOVER, &amp; PPE TURNOVER</a:t>
            </a:r>
            <a:endParaRPr lang="en-US" sz="3550" dirty="0"/>
          </a:p>
          <a:p>
            <a:pPr lvl="3">
              <a:defRPr/>
            </a:pPr>
            <a:r>
              <a:rPr lang="en-US" sz="3550" dirty="0"/>
              <a:t>Liquidity, CURRENT RATIO</a:t>
            </a:r>
          </a:p>
          <a:p>
            <a:pPr lvl="3">
              <a:defRPr/>
            </a:pPr>
            <a:r>
              <a:rPr lang="en-US" sz="3550" dirty="0"/>
              <a:t>Leverage, </a:t>
            </a:r>
            <a:r>
              <a:rPr lang="en-US" sz="3550" dirty="0" smtClean="0"/>
              <a:t>DEBT-TO-EQUITY</a:t>
            </a:r>
          </a:p>
          <a:p>
            <a:pPr lvl="2">
              <a:defRPr/>
            </a:pPr>
            <a:r>
              <a:rPr lang="en-US" sz="3750" dirty="0" smtClean="0"/>
              <a:t>Note: I have provided all of the required ratios </a:t>
            </a:r>
            <a:r>
              <a:rPr lang="en-US" sz="3750" dirty="0"/>
              <a:t>except NET </a:t>
            </a:r>
            <a:r>
              <a:rPr lang="en-US" sz="3750" dirty="0" smtClean="0"/>
              <a:t>Margins </a:t>
            </a:r>
            <a:r>
              <a:rPr lang="en-US" sz="3750" dirty="0"/>
              <a:t>and GROSS </a:t>
            </a:r>
            <a:r>
              <a:rPr lang="en-US" sz="3750" dirty="0" smtClean="0"/>
              <a:t>Margins (the data to calculate these missing two ratios is provided)</a:t>
            </a:r>
          </a:p>
          <a:p>
            <a:pPr lvl="1">
              <a:defRPr/>
            </a:pPr>
            <a:r>
              <a:rPr lang="en-US" sz="4050" dirty="0" smtClean="0"/>
              <a:t>Required: Please interpret the figures in Appendices 2 &amp; 3 (and any optional calculations you perform) (e.g., state why the </a:t>
            </a:r>
            <a:r>
              <a:rPr lang="en-US" sz="4050" dirty="0"/>
              <a:t>findings </a:t>
            </a:r>
            <a:r>
              <a:rPr lang="en-US" sz="4050" dirty="0" smtClean="0"/>
              <a:t>are consistent/inconsistent </a:t>
            </a:r>
            <a:r>
              <a:rPr lang="en-US" sz="4050" dirty="0"/>
              <a:t>with </a:t>
            </a:r>
            <a:r>
              <a:rPr lang="en-US" sz="4050" dirty="0" smtClean="0"/>
              <a:t>NUE’s strategy)</a:t>
            </a:r>
            <a:endParaRPr lang="en-US" sz="4050" dirty="0"/>
          </a:p>
          <a:p>
            <a:pPr lvl="1">
              <a:defRPr/>
            </a:pPr>
            <a:r>
              <a:rPr lang="en-US" sz="4000" dirty="0" smtClean="0"/>
              <a:t>Required: Provide </a:t>
            </a:r>
            <a:r>
              <a:rPr lang="en-US" sz="4000" dirty="0"/>
              <a:t>an overall assessment of How well </a:t>
            </a:r>
            <a:r>
              <a:rPr lang="en-US" sz="4000" dirty="0" smtClean="0"/>
              <a:t>NUE’s existing strategy </a:t>
            </a:r>
            <a:r>
              <a:rPr lang="en-US" sz="4000" dirty="0"/>
              <a:t>appears to be </a:t>
            </a:r>
            <a:r>
              <a:rPr lang="en-US" sz="4000" dirty="0" smtClean="0"/>
              <a:t>working</a:t>
            </a:r>
          </a:p>
          <a:p>
            <a:pPr lvl="1">
              <a:defRPr/>
            </a:pPr>
            <a:endParaRPr lang="en-US" sz="4000" dirty="0" smtClean="0"/>
          </a:p>
          <a:p>
            <a:pPr lvl="1">
              <a:defRPr/>
            </a:pPr>
            <a:r>
              <a:rPr lang="en-US" sz="4000" dirty="0" smtClean="0"/>
              <a:t>Optional</a:t>
            </a:r>
            <a:r>
              <a:rPr lang="en-US" sz="4000" dirty="0"/>
              <a:t>: you may include additional, optional calculations </a:t>
            </a:r>
            <a:r>
              <a:rPr lang="en-US" sz="4000" dirty="0" smtClean="0"/>
              <a:t>and related comments of </a:t>
            </a:r>
            <a:r>
              <a:rPr lang="en-US" sz="4000" dirty="0"/>
              <a:t>your choosing (for extra credit), but only Appendices </a:t>
            </a:r>
            <a:r>
              <a:rPr lang="en-US" sz="4000" dirty="0" smtClean="0"/>
              <a:t>2 </a:t>
            </a:r>
            <a:r>
              <a:rPr lang="en-US" sz="4000" dirty="0"/>
              <a:t>&amp; </a:t>
            </a:r>
            <a:r>
              <a:rPr lang="en-US" sz="4000" dirty="0" smtClean="0"/>
              <a:t>3 and their interpretation and the overall assessment of NUE’s performance are </a:t>
            </a:r>
            <a:r>
              <a:rPr lang="en-US" sz="4000" dirty="0"/>
              <a:t>required for full </a:t>
            </a:r>
            <a:r>
              <a:rPr lang="en-US" sz="4000" dirty="0" smtClean="0"/>
              <a:t>credit.</a:t>
            </a:r>
          </a:p>
          <a:p>
            <a:pPr lvl="2">
              <a:defRPr/>
            </a:pPr>
            <a:r>
              <a:rPr lang="en-US" sz="3600" dirty="0"/>
              <a:t>If you choose to include an optional (extra credit) comparison of the equity spreads for Nucor versus US Steel, at the end of year </a:t>
            </a:r>
            <a:r>
              <a:rPr lang="en-US" sz="3600" dirty="0" smtClean="0"/>
              <a:t>2015, </a:t>
            </a:r>
            <a:r>
              <a:rPr lang="en-US" sz="3600" dirty="0"/>
              <a:t>you may us Betas for NUE = 1.29 and X = 0.44.</a:t>
            </a:r>
          </a:p>
          <a:p>
            <a:pPr marL="457200" lvl="1" indent="0">
              <a:buNone/>
              <a:defRPr/>
            </a:pPr>
            <a:endParaRPr lang="en-US" sz="4000" dirty="0" smtClean="0"/>
          </a:p>
        </p:txBody>
      </p:sp>
    </p:spTree>
    <p:extLst>
      <p:ext uri="{BB962C8B-B14F-4D97-AF65-F5344CB8AC3E}">
        <p14:creationId xmlns:p14="http://schemas.microsoft.com/office/powerpoint/2010/main" xmlns="" val="15958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133" y="194094"/>
            <a:ext cx="7886700" cy="366623"/>
          </a:xfrm>
        </p:spPr>
        <p:txBody>
          <a:bodyPr rtlCol="0">
            <a:normAutofit/>
          </a:bodyPr>
          <a:lstStyle/>
          <a:p>
            <a:pPr lvl="1">
              <a:defRPr/>
            </a:pPr>
            <a:r>
              <a:rPr lang="en-US" b="1" dirty="0"/>
              <a:t>Appdxs 1-6 may be completed by case team</a:t>
            </a:r>
            <a:endParaRPr lang="en-US" b="1" dirty="0">
              <a:solidFill>
                <a:sysClr val="windowText" lastClr="000000"/>
              </a:solidFill>
            </a:endParaRPr>
          </a:p>
        </p:txBody>
      </p:sp>
      <p:sp>
        <p:nvSpPr>
          <p:cNvPr id="3" name="Content Placeholder 2"/>
          <p:cNvSpPr>
            <a:spLocks noGrp="1"/>
          </p:cNvSpPr>
          <p:nvPr>
            <p:ph idx="1"/>
          </p:nvPr>
        </p:nvSpPr>
        <p:spPr>
          <a:xfrm>
            <a:off x="474454" y="560717"/>
            <a:ext cx="10990052" cy="5995357"/>
          </a:xfrm>
        </p:spPr>
        <p:txBody>
          <a:bodyPr rtlCol="0">
            <a:normAutofit fontScale="55000" lnSpcReduction="20000"/>
          </a:bodyPr>
          <a:lstStyle/>
          <a:p>
            <a:pPr>
              <a:defRPr/>
            </a:pPr>
            <a:r>
              <a:rPr lang="en-US" sz="4350" dirty="0" smtClean="0"/>
              <a:t>Based on the information in the Case (as the primary source), supplemented with outside sources (as needed), Identify the </a:t>
            </a:r>
            <a:r>
              <a:rPr lang="en-US" sz="4350" b="1" dirty="0" smtClean="0">
                <a:solidFill>
                  <a:srgbClr val="FF0000"/>
                </a:solidFill>
              </a:rPr>
              <a:t>most important SWOT items in Nucor’s Internal &amp; External Environments </a:t>
            </a:r>
            <a:r>
              <a:rPr lang="en-US" sz="4350" b="1" dirty="0" smtClean="0"/>
              <a:t>(Rubric: </a:t>
            </a:r>
            <a:r>
              <a:rPr lang="en-US" sz="4000" b="1" dirty="0" smtClean="0"/>
              <a:t>Analyzes </a:t>
            </a:r>
            <a:r>
              <a:rPr lang="en-US" sz="4000" b="1" dirty="0"/>
              <a:t>the </a:t>
            </a:r>
            <a:r>
              <a:rPr lang="en-US" sz="4000" b="1" dirty="0" smtClean="0"/>
              <a:t>situation) </a:t>
            </a:r>
            <a:endParaRPr lang="en-US" sz="4000" b="1" dirty="0">
              <a:solidFill>
                <a:srgbClr val="FF0000"/>
              </a:solidFill>
            </a:endParaRPr>
          </a:p>
          <a:p>
            <a:pPr lvl="1">
              <a:defRPr/>
            </a:pPr>
            <a:r>
              <a:rPr lang="en-US" sz="4050" dirty="0">
                <a:solidFill>
                  <a:srgbClr val="FF0000"/>
                </a:solidFill>
              </a:rPr>
              <a:t>Appendix 4</a:t>
            </a:r>
            <a:r>
              <a:rPr lang="en-US" sz="4050" dirty="0" smtClean="0">
                <a:solidFill>
                  <a:srgbClr val="FF0000"/>
                </a:solidFill>
              </a:rPr>
              <a:t> </a:t>
            </a:r>
            <a:r>
              <a:rPr lang="en-US" sz="4050" dirty="0" smtClean="0"/>
              <a:t>create an </a:t>
            </a:r>
            <a:r>
              <a:rPr lang="en-US" sz="4050" dirty="0" smtClean="0">
                <a:solidFill>
                  <a:srgbClr val="FF0000"/>
                </a:solidFill>
              </a:rPr>
              <a:t>IFAS</a:t>
            </a:r>
            <a:r>
              <a:rPr lang="en-US" sz="4050" dirty="0" smtClean="0"/>
              <a:t> Table that includes what you feel are the </a:t>
            </a:r>
            <a:r>
              <a:rPr lang="en-US" sz="4050" b="1" dirty="0" smtClean="0">
                <a:solidFill>
                  <a:srgbClr val="FF0000"/>
                </a:solidFill>
              </a:rPr>
              <a:t>10-15 most </a:t>
            </a:r>
            <a:r>
              <a:rPr lang="en-US" sz="4050" b="1" dirty="0">
                <a:solidFill>
                  <a:srgbClr val="FF0000"/>
                </a:solidFill>
              </a:rPr>
              <a:t>important STRENGTHS </a:t>
            </a:r>
            <a:r>
              <a:rPr lang="en-US" sz="4050" b="1" dirty="0" smtClean="0">
                <a:solidFill>
                  <a:srgbClr val="FF0000"/>
                </a:solidFill>
              </a:rPr>
              <a:t>&amp; WEAKNESSES </a:t>
            </a:r>
            <a:r>
              <a:rPr lang="en-US" sz="4050" b="1" dirty="0">
                <a:solidFill>
                  <a:srgbClr val="FF0000"/>
                </a:solidFill>
              </a:rPr>
              <a:t>in </a:t>
            </a:r>
            <a:r>
              <a:rPr lang="en-US" sz="4300" b="1" dirty="0">
                <a:solidFill>
                  <a:srgbClr val="FF0000"/>
                </a:solidFill>
              </a:rPr>
              <a:t>Nucor’s Internal Environment</a:t>
            </a:r>
            <a:endParaRPr lang="en-US" sz="4300" b="1" dirty="0" smtClean="0">
              <a:solidFill>
                <a:srgbClr val="FF0000"/>
              </a:solidFill>
            </a:endParaRPr>
          </a:p>
          <a:p>
            <a:pPr lvl="2">
              <a:defRPr/>
            </a:pPr>
            <a:r>
              <a:rPr lang="en-US" sz="3900" dirty="0"/>
              <a:t>Column 1: A brief </a:t>
            </a:r>
            <a:r>
              <a:rPr lang="en-US" sz="3900" b="1" dirty="0"/>
              <a:t>description</a:t>
            </a:r>
            <a:r>
              <a:rPr lang="en-US" sz="3900" dirty="0"/>
              <a:t> of each </a:t>
            </a:r>
            <a:r>
              <a:rPr lang="en-US" sz="3900" dirty="0" smtClean="0"/>
              <a:t>of between 5-10 Strengths </a:t>
            </a:r>
            <a:r>
              <a:rPr lang="en-US" sz="3900" dirty="0"/>
              <a:t>&amp; between 5-10 </a:t>
            </a:r>
            <a:r>
              <a:rPr lang="en-US" sz="3900" dirty="0" smtClean="0"/>
              <a:t>Weaknesses (also, the total number of </a:t>
            </a:r>
            <a:r>
              <a:rPr lang="en-US" sz="3900" dirty="0"/>
              <a:t>S</a:t>
            </a:r>
            <a:r>
              <a:rPr lang="en-US" sz="3900" dirty="0" smtClean="0"/>
              <a:t>trengths </a:t>
            </a:r>
            <a:r>
              <a:rPr lang="en-US" sz="3900" dirty="0"/>
              <a:t>&amp; </a:t>
            </a:r>
            <a:r>
              <a:rPr lang="en-US" sz="3900" dirty="0" smtClean="0"/>
              <a:t>Weaknesses must be between 10-15)</a:t>
            </a:r>
          </a:p>
          <a:p>
            <a:pPr lvl="3">
              <a:defRPr/>
            </a:pPr>
            <a:r>
              <a:rPr lang="en-US" sz="3700" dirty="0" smtClean="0"/>
              <a:t>Citations for the sources for each column 1 item are required </a:t>
            </a:r>
            <a:endParaRPr lang="en-US" sz="3700" b="1" dirty="0">
              <a:solidFill>
                <a:srgbClr val="FF0000"/>
              </a:solidFill>
            </a:endParaRPr>
          </a:p>
          <a:p>
            <a:pPr lvl="2">
              <a:defRPr/>
            </a:pPr>
            <a:r>
              <a:rPr lang="en-US" sz="3900" dirty="0"/>
              <a:t>Column 2: assign fractional weights to each column 1 item (between 1.0=most important &amp; </a:t>
            </a:r>
            <a:r>
              <a:rPr lang="en-US" sz="3900" dirty="0" smtClean="0"/>
              <a:t>0.01=not </a:t>
            </a:r>
            <a:r>
              <a:rPr lang="en-US" sz="3900" dirty="0"/>
              <a:t>important) based on the item’s expected impact on the firm’s strategic position. The weights assigned to all column one items must sum to 1.0</a:t>
            </a:r>
          </a:p>
          <a:p>
            <a:pPr lvl="2">
              <a:defRPr/>
            </a:pPr>
            <a:r>
              <a:rPr lang="en-US" sz="3900" dirty="0"/>
              <a:t>Column 3: assign ratings (between 5.0=outstanding &amp; </a:t>
            </a:r>
            <a:r>
              <a:rPr lang="en-US" sz="3900" dirty="0" smtClean="0"/>
              <a:t>1.0</a:t>
            </a:r>
            <a:r>
              <a:rPr lang="en-US" sz="3900" dirty="0"/>
              <a:t>= poor) to each column 1 item based on how well the firm is currently dealing with each column 1 item </a:t>
            </a:r>
          </a:p>
          <a:p>
            <a:pPr lvl="2">
              <a:defRPr/>
            </a:pPr>
            <a:r>
              <a:rPr lang="en-US" sz="3900" dirty="0"/>
              <a:t>Column 4: compute a weighted score (col 2 X col 3) for each column 1 item</a:t>
            </a:r>
          </a:p>
          <a:p>
            <a:pPr lvl="2">
              <a:defRPr/>
            </a:pPr>
            <a:r>
              <a:rPr lang="en-US" sz="3900" dirty="0"/>
              <a:t>Sum all of the column 4 weighted scores for an overall assessment of how well the firm is dealing with the most important S/</a:t>
            </a:r>
            <a:r>
              <a:rPr lang="en-US" sz="3900" dirty="0" err="1"/>
              <a:t>Ws</a:t>
            </a:r>
            <a:r>
              <a:rPr lang="en-US" sz="3900" dirty="0"/>
              <a:t> in its </a:t>
            </a:r>
            <a:r>
              <a:rPr lang="en-US" sz="3900" dirty="0" err="1"/>
              <a:t>envt</a:t>
            </a:r>
            <a:endParaRPr lang="en-US" sz="3900" dirty="0"/>
          </a:p>
          <a:p>
            <a:pPr lvl="2">
              <a:defRPr/>
            </a:pPr>
            <a:r>
              <a:rPr lang="en-US" sz="4400" dirty="0" smtClean="0"/>
              <a:t>Column </a:t>
            </a:r>
            <a:r>
              <a:rPr lang="en-US" sz="4400" dirty="0"/>
              <a:t>5</a:t>
            </a:r>
            <a:r>
              <a:rPr lang="en-US" sz="4400" dirty="0" smtClean="0"/>
              <a:t>: </a:t>
            </a:r>
            <a:r>
              <a:rPr lang="en-US" sz="4400" dirty="0"/>
              <a:t>Provide brief </a:t>
            </a:r>
            <a:r>
              <a:rPr lang="en-US" sz="4400" b="1" dirty="0"/>
              <a:t>justifications</a:t>
            </a:r>
            <a:r>
              <a:rPr lang="en-US" sz="4400" dirty="0"/>
              <a:t> for your </a:t>
            </a:r>
            <a:r>
              <a:rPr lang="en-US" sz="4400" dirty="0" smtClean="0"/>
              <a:t>column 2 and 3 weights and ratings for EACH column 1 strength and weakness (use the VRIO framework for your justifications).  The justifications should clearly indicate that you understand the application of the VRIO framework.</a:t>
            </a:r>
          </a:p>
        </p:txBody>
      </p:sp>
    </p:spTree>
    <p:extLst>
      <p:ext uri="{BB962C8B-B14F-4D97-AF65-F5344CB8AC3E}">
        <p14:creationId xmlns:p14="http://schemas.microsoft.com/office/powerpoint/2010/main" xmlns="" val="8536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133" y="194094"/>
            <a:ext cx="7886700" cy="366623"/>
          </a:xfrm>
        </p:spPr>
        <p:txBody>
          <a:bodyPr rtlCol="0">
            <a:normAutofit/>
          </a:bodyPr>
          <a:lstStyle/>
          <a:p>
            <a:pPr lvl="1">
              <a:defRPr/>
            </a:pPr>
            <a:r>
              <a:rPr lang="en-US" b="1" dirty="0"/>
              <a:t>Appdxs 1-6 may be completed by case team</a:t>
            </a:r>
            <a:endParaRPr lang="en-US" b="1" dirty="0">
              <a:solidFill>
                <a:sysClr val="windowText" lastClr="000000"/>
              </a:solidFill>
            </a:endParaRPr>
          </a:p>
        </p:txBody>
      </p:sp>
      <p:sp>
        <p:nvSpPr>
          <p:cNvPr id="3" name="Content Placeholder 2"/>
          <p:cNvSpPr>
            <a:spLocks noGrp="1"/>
          </p:cNvSpPr>
          <p:nvPr>
            <p:ph idx="1"/>
          </p:nvPr>
        </p:nvSpPr>
        <p:spPr>
          <a:xfrm>
            <a:off x="638354" y="560717"/>
            <a:ext cx="11174201" cy="6129332"/>
          </a:xfrm>
        </p:spPr>
        <p:txBody>
          <a:bodyPr rtlCol="0">
            <a:normAutofit fontScale="55000" lnSpcReduction="20000"/>
          </a:bodyPr>
          <a:lstStyle/>
          <a:p>
            <a:pPr lvl="1">
              <a:defRPr/>
            </a:pPr>
            <a:r>
              <a:rPr lang="en-US" sz="4050" dirty="0" smtClean="0">
                <a:solidFill>
                  <a:srgbClr val="FF0000"/>
                </a:solidFill>
              </a:rPr>
              <a:t>Appendix 5 </a:t>
            </a:r>
            <a:r>
              <a:rPr lang="en-US" sz="4050" dirty="0" smtClean="0"/>
              <a:t>create an </a:t>
            </a:r>
            <a:r>
              <a:rPr lang="en-US" sz="4050" dirty="0" smtClean="0">
                <a:solidFill>
                  <a:srgbClr val="FF0000"/>
                </a:solidFill>
              </a:rPr>
              <a:t>EFAS</a:t>
            </a:r>
            <a:r>
              <a:rPr lang="en-US" sz="4050" dirty="0" smtClean="0"/>
              <a:t> Table that includes what you feel are the </a:t>
            </a:r>
            <a:r>
              <a:rPr lang="en-US" sz="4050" b="1" dirty="0" smtClean="0">
                <a:solidFill>
                  <a:srgbClr val="FF0000"/>
                </a:solidFill>
              </a:rPr>
              <a:t>10-15 most </a:t>
            </a:r>
            <a:r>
              <a:rPr lang="en-US" sz="4050" b="1" dirty="0">
                <a:solidFill>
                  <a:srgbClr val="FF0000"/>
                </a:solidFill>
              </a:rPr>
              <a:t>important STRENGTHS </a:t>
            </a:r>
            <a:r>
              <a:rPr lang="en-US" sz="4050" b="1" dirty="0" smtClean="0">
                <a:solidFill>
                  <a:srgbClr val="FF0000"/>
                </a:solidFill>
              </a:rPr>
              <a:t>&amp; WEAKNESSES </a:t>
            </a:r>
            <a:r>
              <a:rPr lang="en-US" sz="4050" b="1" dirty="0">
                <a:solidFill>
                  <a:srgbClr val="FF0000"/>
                </a:solidFill>
              </a:rPr>
              <a:t>in </a:t>
            </a:r>
            <a:r>
              <a:rPr lang="en-US" sz="4300" b="1" dirty="0">
                <a:solidFill>
                  <a:srgbClr val="FF0000"/>
                </a:solidFill>
              </a:rPr>
              <a:t>Nucor’s </a:t>
            </a:r>
            <a:r>
              <a:rPr lang="en-US" sz="4300" b="1" dirty="0" smtClean="0">
                <a:solidFill>
                  <a:srgbClr val="FF0000"/>
                </a:solidFill>
              </a:rPr>
              <a:t>External </a:t>
            </a:r>
            <a:r>
              <a:rPr lang="en-US" sz="4300" b="1" dirty="0">
                <a:solidFill>
                  <a:srgbClr val="FF0000"/>
                </a:solidFill>
              </a:rPr>
              <a:t>Environment</a:t>
            </a:r>
            <a:endParaRPr lang="en-US" sz="4300" b="1" dirty="0" smtClean="0">
              <a:solidFill>
                <a:srgbClr val="FF0000"/>
              </a:solidFill>
            </a:endParaRPr>
          </a:p>
          <a:p>
            <a:pPr lvl="2">
              <a:defRPr/>
            </a:pPr>
            <a:r>
              <a:rPr lang="en-US" sz="4400" dirty="0"/>
              <a:t>Column 1: A brief </a:t>
            </a:r>
            <a:r>
              <a:rPr lang="en-US" sz="4400" b="1" dirty="0"/>
              <a:t>description</a:t>
            </a:r>
            <a:r>
              <a:rPr lang="en-US" sz="4400" dirty="0"/>
              <a:t> of each </a:t>
            </a:r>
            <a:r>
              <a:rPr lang="en-US" sz="4400" dirty="0" smtClean="0"/>
              <a:t>of between 5-10 Opportunities &amp; </a:t>
            </a:r>
            <a:r>
              <a:rPr lang="en-US" sz="4400" dirty="0"/>
              <a:t>between 5-10 </a:t>
            </a:r>
            <a:r>
              <a:rPr lang="en-US" sz="4400" dirty="0" smtClean="0"/>
              <a:t>Threats (the total number of </a:t>
            </a:r>
            <a:r>
              <a:rPr lang="en-US" sz="4400" dirty="0"/>
              <a:t>Opportunities </a:t>
            </a:r>
            <a:r>
              <a:rPr lang="en-US" sz="4400" dirty="0" smtClean="0"/>
              <a:t>&amp; </a:t>
            </a:r>
            <a:r>
              <a:rPr lang="en-US" sz="4400" dirty="0"/>
              <a:t>Threats </a:t>
            </a:r>
            <a:r>
              <a:rPr lang="en-US" sz="4400" dirty="0" smtClean="0"/>
              <a:t>must be between 10-15) </a:t>
            </a:r>
          </a:p>
          <a:p>
            <a:pPr lvl="3">
              <a:defRPr/>
            </a:pPr>
            <a:r>
              <a:rPr lang="en-US" sz="4200" b="1" dirty="0"/>
              <a:t>Citations for the sources for each column 1 item are required </a:t>
            </a:r>
          </a:p>
          <a:p>
            <a:pPr lvl="2">
              <a:defRPr/>
            </a:pPr>
            <a:r>
              <a:rPr lang="en-US" sz="4400" dirty="0" smtClean="0"/>
              <a:t>Column </a:t>
            </a:r>
            <a:r>
              <a:rPr lang="en-US" sz="4400" dirty="0"/>
              <a:t>2: assign fractional weights to each column 1 item (between 1.0=most important &amp; </a:t>
            </a:r>
            <a:r>
              <a:rPr lang="en-US" sz="4400" dirty="0" smtClean="0"/>
              <a:t>0.01=not </a:t>
            </a:r>
            <a:r>
              <a:rPr lang="en-US" sz="4400" dirty="0"/>
              <a:t>important) based on the item’s expected impact on the firm’s strategic position. The weights assigned to all column one items must sum to 1.0</a:t>
            </a:r>
          </a:p>
          <a:p>
            <a:pPr lvl="2">
              <a:defRPr/>
            </a:pPr>
            <a:r>
              <a:rPr lang="en-US" sz="4400" dirty="0"/>
              <a:t>Column 3: assign ratings (between 5.0=outstanding &amp; </a:t>
            </a:r>
            <a:r>
              <a:rPr lang="en-US" sz="4400" dirty="0" smtClean="0"/>
              <a:t>1.0</a:t>
            </a:r>
            <a:r>
              <a:rPr lang="en-US" sz="4400" dirty="0"/>
              <a:t>= poor) to each column 1 item based on how well the firm is currently dealing with each column 1 item </a:t>
            </a:r>
          </a:p>
          <a:p>
            <a:pPr lvl="2">
              <a:defRPr/>
            </a:pPr>
            <a:r>
              <a:rPr lang="en-US" sz="4400" dirty="0"/>
              <a:t>Column 4: compute a weighted score (col 2 X col 3) for each column 1 item</a:t>
            </a:r>
          </a:p>
          <a:p>
            <a:pPr lvl="2">
              <a:defRPr/>
            </a:pPr>
            <a:r>
              <a:rPr lang="en-US" sz="4400" dirty="0"/>
              <a:t>Sum all of the column 4 weighted scores for an overall assessment of how well the firm is dealing with the most important </a:t>
            </a:r>
            <a:r>
              <a:rPr lang="en-US" sz="4400" dirty="0" smtClean="0"/>
              <a:t>O/</a:t>
            </a:r>
            <a:r>
              <a:rPr lang="en-US" sz="4400" dirty="0" err="1"/>
              <a:t>T</a:t>
            </a:r>
            <a:r>
              <a:rPr lang="en-US" sz="4400" dirty="0" err="1" smtClean="0"/>
              <a:t>s</a:t>
            </a:r>
            <a:r>
              <a:rPr lang="en-US" sz="4400" dirty="0" smtClean="0"/>
              <a:t> </a:t>
            </a:r>
            <a:r>
              <a:rPr lang="en-US" sz="4400" dirty="0"/>
              <a:t>in its </a:t>
            </a:r>
            <a:r>
              <a:rPr lang="en-US" sz="4400" dirty="0" err="1"/>
              <a:t>envt</a:t>
            </a:r>
            <a:endParaRPr lang="en-US" sz="4400" dirty="0"/>
          </a:p>
          <a:p>
            <a:pPr lvl="2">
              <a:defRPr/>
            </a:pPr>
            <a:r>
              <a:rPr lang="en-US" sz="4400" dirty="0" smtClean="0"/>
              <a:t>Column </a:t>
            </a:r>
            <a:r>
              <a:rPr lang="en-US" sz="4400" dirty="0"/>
              <a:t>5</a:t>
            </a:r>
            <a:r>
              <a:rPr lang="en-US" sz="4400" dirty="0" smtClean="0"/>
              <a:t>: </a:t>
            </a:r>
            <a:r>
              <a:rPr lang="en-US" sz="4400" dirty="0"/>
              <a:t>Provide brief </a:t>
            </a:r>
            <a:r>
              <a:rPr lang="en-US" sz="4400" b="1" dirty="0"/>
              <a:t>justifications</a:t>
            </a:r>
            <a:r>
              <a:rPr lang="en-US" sz="4400" dirty="0"/>
              <a:t> for your </a:t>
            </a:r>
            <a:r>
              <a:rPr lang="en-US" sz="4400" dirty="0" smtClean="0"/>
              <a:t>column 2 and 3 weights and ratings for EACH column 1 Opportunity and Threat (use </a:t>
            </a:r>
            <a:r>
              <a:rPr lang="en-US" sz="4400" dirty="0"/>
              <a:t>the </a:t>
            </a:r>
            <a:r>
              <a:rPr lang="en-US" sz="4400" dirty="0" smtClean="0"/>
              <a:t>Porter’s five forces, STEEP &amp; IPM frameworks for your justifications</a:t>
            </a:r>
            <a:r>
              <a:rPr lang="en-US" sz="4400" dirty="0"/>
              <a:t>). The justifications should clearly indicate that you understand the application of the Porter’s five forces, STEEP &amp; IPM frameworks</a:t>
            </a:r>
            <a:r>
              <a:rPr lang="en-US" sz="4400" dirty="0" smtClean="0"/>
              <a:t>.</a:t>
            </a:r>
            <a:endParaRPr lang="en-US" sz="4400" dirty="0"/>
          </a:p>
          <a:p>
            <a:pPr lvl="2">
              <a:defRPr/>
            </a:pPr>
            <a:endParaRPr lang="en-US" sz="4400" dirty="0" smtClean="0"/>
          </a:p>
        </p:txBody>
      </p:sp>
    </p:spTree>
    <p:extLst>
      <p:ext uri="{BB962C8B-B14F-4D97-AF65-F5344CB8AC3E}">
        <p14:creationId xmlns:p14="http://schemas.microsoft.com/office/powerpoint/2010/main" xmlns="" val="279400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133" y="194094"/>
            <a:ext cx="7886700" cy="366623"/>
          </a:xfrm>
        </p:spPr>
        <p:txBody>
          <a:bodyPr rtlCol="0">
            <a:normAutofit/>
          </a:bodyPr>
          <a:lstStyle/>
          <a:p>
            <a:pPr lvl="1">
              <a:defRPr/>
            </a:pPr>
            <a:r>
              <a:rPr lang="en-US" b="1" dirty="0"/>
              <a:t>Appdxs 1-6 may be completed by case team</a:t>
            </a:r>
            <a:endParaRPr lang="en-US" b="1" dirty="0">
              <a:solidFill>
                <a:sysClr val="windowText" lastClr="000000"/>
              </a:solidFill>
            </a:endParaRPr>
          </a:p>
        </p:txBody>
      </p:sp>
      <p:sp>
        <p:nvSpPr>
          <p:cNvPr id="3" name="Content Placeholder 2"/>
          <p:cNvSpPr>
            <a:spLocks noGrp="1"/>
          </p:cNvSpPr>
          <p:nvPr>
            <p:ph idx="1"/>
          </p:nvPr>
        </p:nvSpPr>
        <p:spPr>
          <a:xfrm>
            <a:off x="638354" y="560717"/>
            <a:ext cx="10826151" cy="5995357"/>
          </a:xfrm>
        </p:spPr>
        <p:txBody>
          <a:bodyPr rtlCol="0">
            <a:normAutofit fontScale="92500" lnSpcReduction="20000"/>
          </a:bodyPr>
          <a:lstStyle/>
          <a:p>
            <a:pPr>
              <a:defRPr/>
            </a:pPr>
            <a:r>
              <a:rPr lang="en-US" sz="4800" dirty="0" smtClean="0"/>
              <a:t>Note: You are NOT required to provide separate Porter’s, STEEP, IPM, Value Chain, Inventory of Resource Strengths &amp; Weaknesses with VRIO analyses. </a:t>
            </a:r>
            <a:r>
              <a:rPr lang="en-US" sz="4800" dirty="0" smtClean="0">
                <a:solidFill>
                  <a:srgbClr val="FF0000"/>
                </a:solidFill>
              </a:rPr>
              <a:t>However, you may include analyses showing the application of any or all of these tools for extra credit.  </a:t>
            </a:r>
          </a:p>
          <a:p>
            <a:pPr>
              <a:defRPr/>
            </a:pPr>
            <a:r>
              <a:rPr lang="en-US" sz="4800" dirty="0" smtClean="0"/>
              <a:t>You ARE required to discuss how these techniques would justify the weights and ratings assigned to the column 1 items in the IFAS (appendix 4) and EFAS (appendix 5), in your column 5 entries in these tables.</a:t>
            </a:r>
            <a:endParaRPr lang="en-US" sz="4800" dirty="0"/>
          </a:p>
        </p:txBody>
      </p:sp>
    </p:spTree>
    <p:extLst>
      <p:ext uri="{BB962C8B-B14F-4D97-AF65-F5344CB8AC3E}">
        <p14:creationId xmlns:p14="http://schemas.microsoft.com/office/powerpoint/2010/main" xmlns="" val="26585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133" y="194094"/>
            <a:ext cx="7886700" cy="366623"/>
          </a:xfrm>
        </p:spPr>
        <p:txBody>
          <a:bodyPr rtlCol="0">
            <a:normAutofit/>
          </a:bodyPr>
          <a:lstStyle/>
          <a:p>
            <a:pPr lvl="1">
              <a:defRPr/>
            </a:pPr>
            <a:r>
              <a:rPr lang="en-US" b="1" dirty="0"/>
              <a:t>Appdxs 1-6 may be completed by case team</a:t>
            </a:r>
            <a:endParaRPr lang="en-US" b="1" dirty="0">
              <a:solidFill>
                <a:sysClr val="windowText" lastClr="000000"/>
              </a:solidFill>
            </a:endParaRPr>
          </a:p>
        </p:txBody>
      </p:sp>
      <p:sp>
        <p:nvSpPr>
          <p:cNvPr id="3" name="Content Placeholder 2"/>
          <p:cNvSpPr>
            <a:spLocks noGrp="1"/>
          </p:cNvSpPr>
          <p:nvPr>
            <p:ph idx="1"/>
          </p:nvPr>
        </p:nvSpPr>
        <p:spPr>
          <a:xfrm>
            <a:off x="638354" y="560717"/>
            <a:ext cx="10826151" cy="5995357"/>
          </a:xfrm>
        </p:spPr>
        <p:txBody>
          <a:bodyPr rtlCol="0">
            <a:normAutofit fontScale="92500" lnSpcReduction="10000"/>
          </a:bodyPr>
          <a:lstStyle/>
          <a:p>
            <a:r>
              <a:rPr lang="en-US" sz="4450" dirty="0" smtClean="0">
                <a:solidFill>
                  <a:srgbClr val="FF0000"/>
                </a:solidFill>
              </a:rPr>
              <a:t>Appendix </a:t>
            </a:r>
            <a:r>
              <a:rPr lang="en-US" sz="4450" dirty="0">
                <a:solidFill>
                  <a:srgbClr val="FF0000"/>
                </a:solidFill>
              </a:rPr>
              <a:t>6</a:t>
            </a:r>
            <a:r>
              <a:rPr lang="en-US" sz="4450" dirty="0" smtClean="0">
                <a:solidFill>
                  <a:srgbClr val="FF0000"/>
                </a:solidFill>
              </a:rPr>
              <a:t> </a:t>
            </a:r>
            <a:r>
              <a:rPr lang="en-US" sz="4450" dirty="0" smtClean="0"/>
              <a:t>create an </a:t>
            </a:r>
            <a:r>
              <a:rPr lang="en-US" sz="4450" dirty="0" smtClean="0">
                <a:solidFill>
                  <a:srgbClr val="FF0000"/>
                </a:solidFill>
              </a:rPr>
              <a:t>SFAS</a:t>
            </a:r>
            <a:r>
              <a:rPr lang="en-US" sz="4450" dirty="0" smtClean="0"/>
              <a:t> Table </a:t>
            </a:r>
            <a:r>
              <a:rPr lang="en-US" sz="3200" b="1" dirty="0"/>
              <a:t>(Rubric: Analyzes the situation) </a:t>
            </a:r>
            <a:endParaRPr lang="en-US" sz="3200" dirty="0" smtClean="0"/>
          </a:p>
          <a:p>
            <a:r>
              <a:rPr lang="en-US" dirty="0" smtClean="0">
                <a:solidFill>
                  <a:prstClr val="black"/>
                </a:solidFill>
              </a:rPr>
              <a:t>Column </a:t>
            </a:r>
            <a:r>
              <a:rPr lang="en-US" dirty="0">
                <a:solidFill>
                  <a:prstClr val="black"/>
                </a:solidFill>
              </a:rPr>
              <a:t>1: </a:t>
            </a:r>
            <a:r>
              <a:rPr lang="en-US" dirty="0"/>
              <a:t>list </a:t>
            </a:r>
            <a:r>
              <a:rPr lang="en-US" dirty="0" smtClean="0"/>
              <a:t>a total of 10-12 items, </a:t>
            </a:r>
            <a:r>
              <a:rPr lang="en-US" dirty="0"/>
              <a:t>consisting of:</a:t>
            </a:r>
          </a:p>
          <a:p>
            <a:pPr lvl="1"/>
            <a:r>
              <a:rPr lang="en-US" dirty="0" smtClean="0"/>
              <a:t>2-4 </a:t>
            </a:r>
            <a:r>
              <a:rPr lang="en-US" dirty="0"/>
              <a:t>of the strengths </a:t>
            </a:r>
            <a:r>
              <a:rPr lang="en-US" dirty="0" smtClean="0"/>
              <a:t>with the highest weighted scores (column </a:t>
            </a:r>
            <a:r>
              <a:rPr lang="en-US" dirty="0"/>
              <a:t>4</a:t>
            </a:r>
            <a:r>
              <a:rPr lang="en-US" dirty="0" smtClean="0"/>
              <a:t>) and </a:t>
            </a:r>
            <a:r>
              <a:rPr lang="en-US" dirty="0"/>
              <a:t>2-4</a:t>
            </a:r>
            <a:r>
              <a:rPr lang="en-US" dirty="0" smtClean="0"/>
              <a:t> </a:t>
            </a:r>
            <a:r>
              <a:rPr lang="en-US" dirty="0"/>
              <a:t>of the weaknesses with the highest weighted scores (column 4) from the IFAS, and </a:t>
            </a:r>
          </a:p>
          <a:p>
            <a:pPr lvl="1"/>
            <a:r>
              <a:rPr lang="en-US" dirty="0"/>
              <a:t>2-4</a:t>
            </a:r>
            <a:r>
              <a:rPr lang="en-US" dirty="0" smtClean="0">
                <a:solidFill>
                  <a:prstClr val="black"/>
                </a:solidFill>
              </a:rPr>
              <a:t> </a:t>
            </a:r>
            <a:r>
              <a:rPr lang="en-US" dirty="0">
                <a:solidFill>
                  <a:prstClr val="black"/>
                </a:solidFill>
              </a:rPr>
              <a:t>of the opportunities </a:t>
            </a:r>
            <a:r>
              <a:rPr lang="en-US" dirty="0" smtClean="0"/>
              <a:t>with </a:t>
            </a:r>
            <a:r>
              <a:rPr lang="en-US" dirty="0"/>
              <a:t>the highest weighted scores (column 4) </a:t>
            </a:r>
            <a:r>
              <a:rPr lang="en-US" dirty="0" smtClean="0">
                <a:solidFill>
                  <a:prstClr val="black"/>
                </a:solidFill>
              </a:rPr>
              <a:t>and </a:t>
            </a:r>
            <a:r>
              <a:rPr lang="en-US" dirty="0"/>
              <a:t>2-4</a:t>
            </a:r>
            <a:r>
              <a:rPr lang="en-US" dirty="0" smtClean="0"/>
              <a:t> </a:t>
            </a:r>
            <a:r>
              <a:rPr lang="en-US" dirty="0"/>
              <a:t>of the </a:t>
            </a:r>
            <a:r>
              <a:rPr lang="en-US" dirty="0">
                <a:solidFill>
                  <a:prstClr val="black"/>
                </a:solidFill>
              </a:rPr>
              <a:t>threats </a:t>
            </a:r>
            <a:r>
              <a:rPr lang="en-US" dirty="0" smtClean="0"/>
              <a:t>with </a:t>
            </a:r>
            <a:r>
              <a:rPr lang="en-US" dirty="0"/>
              <a:t>the highest weighted scores (column 4) </a:t>
            </a:r>
            <a:r>
              <a:rPr lang="en-US" dirty="0" smtClean="0">
                <a:solidFill>
                  <a:prstClr val="black"/>
                </a:solidFill>
              </a:rPr>
              <a:t>from </a:t>
            </a:r>
            <a:r>
              <a:rPr lang="en-US" dirty="0">
                <a:solidFill>
                  <a:prstClr val="black"/>
                </a:solidFill>
              </a:rPr>
              <a:t>the EFAS</a:t>
            </a:r>
          </a:p>
          <a:p>
            <a:pPr>
              <a:defRPr/>
            </a:pPr>
            <a:r>
              <a:rPr lang="en-US" dirty="0">
                <a:solidFill>
                  <a:prstClr val="black"/>
                </a:solidFill>
              </a:rPr>
              <a:t>Column 2: </a:t>
            </a:r>
            <a:r>
              <a:rPr lang="en-US" sz="3200" dirty="0">
                <a:solidFill>
                  <a:prstClr val="black"/>
                </a:solidFill>
              </a:rPr>
              <a:t>assign fractional weights to each column 1 item (between 1.0=most important &amp; </a:t>
            </a:r>
            <a:r>
              <a:rPr lang="en-US" sz="3200" dirty="0" smtClean="0">
                <a:solidFill>
                  <a:prstClr val="black"/>
                </a:solidFill>
              </a:rPr>
              <a:t>0.01=not </a:t>
            </a:r>
            <a:r>
              <a:rPr lang="en-US" sz="3200" dirty="0">
                <a:solidFill>
                  <a:prstClr val="black"/>
                </a:solidFill>
              </a:rPr>
              <a:t>important) based on the item’s expected impact on the firm’s strategic position. The weights assigned to all column one items must sum to 1.0</a:t>
            </a:r>
          </a:p>
          <a:p>
            <a:pPr defTabSz="685800">
              <a:spcBef>
                <a:spcPts val="375"/>
              </a:spcBef>
              <a:defRPr/>
            </a:pPr>
            <a:r>
              <a:rPr lang="en-US" dirty="0" smtClean="0">
                <a:solidFill>
                  <a:prstClr val="black"/>
                </a:solidFill>
              </a:rPr>
              <a:t>Column </a:t>
            </a:r>
            <a:r>
              <a:rPr lang="en-US" dirty="0">
                <a:solidFill>
                  <a:prstClr val="black"/>
                </a:solidFill>
              </a:rPr>
              <a:t>3: </a:t>
            </a:r>
            <a:r>
              <a:rPr lang="en-US" dirty="0"/>
              <a:t>assign ratings (between 5.0=outstanding &amp; 1.0= poor) to each column 1 item based on how well the firm is currently dealing with each column 1 item </a:t>
            </a:r>
            <a:endParaRPr lang="en-US" dirty="0" smtClean="0"/>
          </a:p>
          <a:p>
            <a:pPr marL="0" defTabSz="685800">
              <a:spcBef>
                <a:spcPts val="375"/>
              </a:spcBef>
              <a:defRPr/>
            </a:pPr>
            <a:r>
              <a:rPr lang="en-US" dirty="0" smtClean="0">
                <a:solidFill>
                  <a:prstClr val="black"/>
                </a:solidFill>
              </a:rPr>
              <a:t>Column </a:t>
            </a:r>
            <a:r>
              <a:rPr lang="en-US" dirty="0">
                <a:solidFill>
                  <a:prstClr val="black"/>
                </a:solidFill>
              </a:rPr>
              <a:t>4: compute a weighted score (col 2 X col 3) for each column 1 item</a:t>
            </a:r>
          </a:p>
        </p:txBody>
      </p:sp>
    </p:spTree>
    <p:extLst>
      <p:ext uri="{BB962C8B-B14F-4D97-AF65-F5344CB8AC3E}">
        <p14:creationId xmlns:p14="http://schemas.microsoft.com/office/powerpoint/2010/main" xmlns="" val="225756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416" y="18811"/>
            <a:ext cx="10925267" cy="488950"/>
          </a:xfrm>
        </p:spPr>
        <p:txBody>
          <a:bodyPr rtlCol="0">
            <a:noAutofit/>
          </a:bodyPr>
          <a:lstStyle/>
          <a:p>
            <a:pPr lvl="1" defTabSz="914400" eaLnBrk="1" fontAlgn="auto" hangingPunct="1">
              <a:lnSpc>
                <a:spcPct val="100000"/>
              </a:lnSpc>
              <a:spcBef>
                <a:spcPts val="0"/>
              </a:spcBef>
              <a:spcAft>
                <a:spcPts val="0"/>
              </a:spcAft>
              <a:defRPr/>
            </a:pPr>
            <a:r>
              <a:rPr lang="en-US" sz="3600" b="1" dirty="0" smtClean="0">
                <a:solidFill>
                  <a:sysClr val="windowText" lastClr="000000"/>
                </a:solidFill>
              </a:rPr>
              <a:t>Appdxs 7-11 &amp; exec summary must be INDIVIDUAL work</a:t>
            </a:r>
            <a:endParaRPr lang="en-US" sz="3600" b="1" dirty="0">
              <a:solidFill>
                <a:sysClr val="windowText" lastClr="000000"/>
              </a:solidFill>
            </a:endParaRPr>
          </a:p>
        </p:txBody>
      </p:sp>
      <p:sp>
        <p:nvSpPr>
          <p:cNvPr id="3" name="Content Placeholder 2"/>
          <p:cNvSpPr>
            <a:spLocks noGrp="1"/>
          </p:cNvSpPr>
          <p:nvPr>
            <p:ph idx="1"/>
          </p:nvPr>
        </p:nvSpPr>
        <p:spPr>
          <a:xfrm>
            <a:off x="207035" y="507761"/>
            <a:ext cx="11576648" cy="6029565"/>
          </a:xfrm>
        </p:spPr>
        <p:txBody>
          <a:bodyPr rtlCol="0">
            <a:normAutofit fontScale="47500" lnSpcReduction="20000"/>
          </a:bodyPr>
          <a:lstStyle/>
          <a:p>
            <a:pPr eaLnBrk="1" fontAlgn="auto" hangingPunct="1">
              <a:spcAft>
                <a:spcPts val="0"/>
              </a:spcAft>
              <a:defRPr/>
            </a:pPr>
            <a:r>
              <a:rPr lang="en-US" sz="4700" dirty="0" smtClean="0"/>
              <a:t>Place your </a:t>
            </a:r>
            <a:r>
              <a:rPr lang="en-US" sz="4700" b="1" dirty="0">
                <a:solidFill>
                  <a:srgbClr val="FF0000"/>
                </a:solidFill>
              </a:rPr>
              <a:t>E</a:t>
            </a:r>
            <a:r>
              <a:rPr lang="en-US" sz="4700" b="1" dirty="0" smtClean="0">
                <a:solidFill>
                  <a:srgbClr val="FF0000"/>
                </a:solidFill>
              </a:rPr>
              <a:t>FAS &amp; IFAS items in the row and column headings of a TOWS matrix &amp; generate a SET OF &gt;=12 STRATEGIC ALTERNATIVES for Nucor </a:t>
            </a:r>
            <a:r>
              <a:rPr lang="en-US" sz="4200" b="1" dirty="0" smtClean="0"/>
              <a:t>(</a:t>
            </a:r>
            <a:r>
              <a:rPr lang="en-US" sz="4200" b="1" dirty="0"/>
              <a:t>Rubric: Generates realistic Strategic alternative Solutions</a:t>
            </a:r>
            <a:r>
              <a:rPr lang="en-US" sz="4200" b="1" dirty="0" smtClean="0"/>
              <a:t>) </a:t>
            </a:r>
            <a:endParaRPr lang="en-US" sz="4200" b="1" dirty="0" smtClean="0">
              <a:solidFill>
                <a:srgbClr val="FF0000"/>
              </a:solidFill>
            </a:endParaRPr>
          </a:p>
          <a:p>
            <a:pPr lvl="1" eaLnBrk="1" fontAlgn="auto" hangingPunct="1">
              <a:spcAft>
                <a:spcPts val="0"/>
              </a:spcAft>
              <a:defRPr/>
            </a:pPr>
            <a:r>
              <a:rPr lang="en-US" sz="4500" dirty="0" smtClean="0"/>
              <a:t>Generate &gt;=12 strategic </a:t>
            </a:r>
            <a:r>
              <a:rPr lang="en-US" sz="4500" dirty="0"/>
              <a:t>alternatives based on </a:t>
            </a:r>
            <a:r>
              <a:rPr lang="en-US" sz="4500" dirty="0" smtClean="0"/>
              <a:t>the</a:t>
            </a:r>
            <a:r>
              <a:rPr lang="en-US" sz="4900" b="1" dirty="0">
                <a:solidFill>
                  <a:srgbClr val="FF0000"/>
                </a:solidFill>
              </a:rPr>
              <a:t> TOWS matrix </a:t>
            </a:r>
            <a:endParaRPr lang="en-US" sz="4800" dirty="0"/>
          </a:p>
          <a:p>
            <a:pPr lvl="3" eaLnBrk="1" fontAlgn="auto" hangingPunct="1">
              <a:spcAft>
                <a:spcPts val="0"/>
              </a:spcAft>
              <a:defRPr/>
            </a:pPr>
            <a:r>
              <a:rPr lang="en-US" sz="4300" b="1" dirty="0" smtClean="0">
                <a:solidFill>
                  <a:srgbClr val="FF0000"/>
                </a:solidFill>
              </a:rPr>
              <a:t>Appendix 7:</a:t>
            </a:r>
            <a:r>
              <a:rPr lang="en-US" sz="4300" dirty="0" smtClean="0">
                <a:solidFill>
                  <a:prstClr val="black"/>
                </a:solidFill>
              </a:rPr>
              <a:t> &gt;= 3 potential</a:t>
            </a:r>
            <a:r>
              <a:rPr lang="en-US" sz="4300" b="1" dirty="0" smtClean="0">
                <a:solidFill>
                  <a:srgbClr val="FF0000"/>
                </a:solidFill>
              </a:rPr>
              <a:t> SO strategic alternatives from the TOWS matrix</a:t>
            </a:r>
          </a:p>
          <a:p>
            <a:pPr lvl="3" eaLnBrk="1" fontAlgn="auto" hangingPunct="1">
              <a:spcAft>
                <a:spcPts val="0"/>
              </a:spcAft>
              <a:defRPr/>
            </a:pPr>
            <a:r>
              <a:rPr lang="en-US" sz="4300" b="1" dirty="0">
                <a:solidFill>
                  <a:srgbClr val="FF0000"/>
                </a:solidFill>
              </a:rPr>
              <a:t>Appendix </a:t>
            </a:r>
            <a:r>
              <a:rPr lang="en-US" sz="4300" b="1" dirty="0" smtClean="0">
                <a:solidFill>
                  <a:srgbClr val="FF0000"/>
                </a:solidFill>
              </a:rPr>
              <a:t>8: </a:t>
            </a:r>
            <a:r>
              <a:rPr lang="en-US" sz="4300" dirty="0" smtClean="0">
                <a:solidFill>
                  <a:prstClr val="black"/>
                </a:solidFill>
              </a:rPr>
              <a:t>&gt;= </a:t>
            </a:r>
            <a:r>
              <a:rPr lang="en-US" sz="4300" dirty="0">
                <a:solidFill>
                  <a:prstClr val="black"/>
                </a:solidFill>
              </a:rPr>
              <a:t>3</a:t>
            </a:r>
            <a:r>
              <a:rPr lang="en-US" sz="4300" dirty="0" smtClean="0">
                <a:solidFill>
                  <a:prstClr val="black"/>
                </a:solidFill>
              </a:rPr>
              <a:t> potential</a:t>
            </a:r>
            <a:r>
              <a:rPr lang="en-US" sz="4300" b="1" dirty="0" smtClean="0">
                <a:solidFill>
                  <a:srgbClr val="FF0000"/>
                </a:solidFill>
              </a:rPr>
              <a:t> ST </a:t>
            </a:r>
            <a:r>
              <a:rPr lang="en-US" sz="4300" b="1" dirty="0">
                <a:solidFill>
                  <a:srgbClr val="FF0000"/>
                </a:solidFill>
              </a:rPr>
              <a:t>strategic alternatives from the TOWS matrix</a:t>
            </a:r>
            <a:endParaRPr lang="en-US" sz="4300" dirty="0">
              <a:solidFill>
                <a:prstClr val="black"/>
              </a:solidFill>
            </a:endParaRPr>
          </a:p>
          <a:p>
            <a:pPr lvl="3" eaLnBrk="1" fontAlgn="auto" hangingPunct="1">
              <a:spcAft>
                <a:spcPts val="0"/>
              </a:spcAft>
              <a:defRPr/>
            </a:pPr>
            <a:r>
              <a:rPr lang="en-US" sz="4300" b="1" dirty="0">
                <a:solidFill>
                  <a:srgbClr val="FF0000"/>
                </a:solidFill>
              </a:rPr>
              <a:t>Appendix </a:t>
            </a:r>
            <a:r>
              <a:rPr lang="en-US" sz="4300" b="1" dirty="0" smtClean="0">
                <a:solidFill>
                  <a:srgbClr val="FF0000"/>
                </a:solidFill>
              </a:rPr>
              <a:t>9: </a:t>
            </a:r>
            <a:r>
              <a:rPr lang="en-US" sz="4300" dirty="0" smtClean="0">
                <a:solidFill>
                  <a:prstClr val="black"/>
                </a:solidFill>
              </a:rPr>
              <a:t>&gt;= </a:t>
            </a:r>
            <a:r>
              <a:rPr lang="en-US" sz="4300" dirty="0">
                <a:solidFill>
                  <a:prstClr val="black"/>
                </a:solidFill>
              </a:rPr>
              <a:t>3</a:t>
            </a:r>
            <a:r>
              <a:rPr lang="en-US" sz="4300" dirty="0" smtClean="0">
                <a:solidFill>
                  <a:prstClr val="black"/>
                </a:solidFill>
              </a:rPr>
              <a:t> potential</a:t>
            </a:r>
            <a:r>
              <a:rPr lang="en-US" sz="4300" b="1" dirty="0" smtClean="0">
                <a:solidFill>
                  <a:srgbClr val="FF0000"/>
                </a:solidFill>
              </a:rPr>
              <a:t> WO </a:t>
            </a:r>
            <a:r>
              <a:rPr lang="en-US" sz="4300" b="1" dirty="0">
                <a:solidFill>
                  <a:srgbClr val="FF0000"/>
                </a:solidFill>
              </a:rPr>
              <a:t>strategic alternatives from the TOWS matrix</a:t>
            </a:r>
            <a:endParaRPr lang="en-US" sz="4300" dirty="0">
              <a:solidFill>
                <a:prstClr val="black"/>
              </a:solidFill>
            </a:endParaRPr>
          </a:p>
          <a:p>
            <a:pPr lvl="3" eaLnBrk="1" fontAlgn="auto" hangingPunct="1">
              <a:spcAft>
                <a:spcPts val="0"/>
              </a:spcAft>
              <a:defRPr/>
            </a:pPr>
            <a:r>
              <a:rPr lang="en-US" sz="4300" b="1" dirty="0">
                <a:solidFill>
                  <a:srgbClr val="FF0000"/>
                </a:solidFill>
              </a:rPr>
              <a:t>Appendix </a:t>
            </a:r>
            <a:r>
              <a:rPr lang="en-US" sz="4300" b="1" dirty="0" smtClean="0">
                <a:solidFill>
                  <a:srgbClr val="FF0000"/>
                </a:solidFill>
              </a:rPr>
              <a:t>10: </a:t>
            </a:r>
            <a:r>
              <a:rPr lang="en-US" sz="4300" dirty="0" smtClean="0">
                <a:solidFill>
                  <a:prstClr val="black"/>
                </a:solidFill>
              </a:rPr>
              <a:t>&gt;= </a:t>
            </a:r>
            <a:r>
              <a:rPr lang="en-US" sz="4300" dirty="0">
                <a:solidFill>
                  <a:prstClr val="black"/>
                </a:solidFill>
              </a:rPr>
              <a:t>3</a:t>
            </a:r>
            <a:r>
              <a:rPr lang="en-US" sz="4300" dirty="0" smtClean="0">
                <a:solidFill>
                  <a:prstClr val="black"/>
                </a:solidFill>
              </a:rPr>
              <a:t> potential</a:t>
            </a:r>
            <a:r>
              <a:rPr lang="en-US" sz="4300" b="1" dirty="0" smtClean="0">
                <a:solidFill>
                  <a:srgbClr val="FF0000"/>
                </a:solidFill>
              </a:rPr>
              <a:t> WT </a:t>
            </a:r>
            <a:r>
              <a:rPr lang="en-US" sz="4300" b="1" dirty="0">
                <a:solidFill>
                  <a:srgbClr val="FF0000"/>
                </a:solidFill>
              </a:rPr>
              <a:t>strategic alternatives from the TOWS </a:t>
            </a:r>
            <a:r>
              <a:rPr lang="en-US" sz="4300" b="1" dirty="0" smtClean="0">
                <a:solidFill>
                  <a:srgbClr val="FF0000"/>
                </a:solidFill>
              </a:rPr>
              <a:t>matrix</a:t>
            </a:r>
          </a:p>
          <a:p>
            <a:pPr lvl="1" eaLnBrk="1" fontAlgn="auto" hangingPunct="1">
              <a:spcAft>
                <a:spcPts val="0"/>
              </a:spcAft>
              <a:defRPr/>
            </a:pPr>
            <a:r>
              <a:rPr lang="en-US" sz="4800" dirty="0" smtClean="0"/>
              <a:t>Each of the &gt;=12 </a:t>
            </a:r>
            <a:r>
              <a:rPr lang="en-US" sz="4800" dirty="0"/>
              <a:t>total strategic alternatives </a:t>
            </a:r>
            <a:r>
              <a:rPr lang="en-US" sz="4800" dirty="0" smtClean="0"/>
              <a:t>should include:</a:t>
            </a:r>
          </a:p>
          <a:p>
            <a:pPr lvl="3">
              <a:defRPr/>
            </a:pPr>
            <a:r>
              <a:rPr lang="en-US" sz="4300" dirty="0" smtClean="0"/>
              <a:t>A </a:t>
            </a:r>
            <a:r>
              <a:rPr lang="en-US" sz="4300" dirty="0" smtClean="0">
                <a:solidFill>
                  <a:srgbClr val="FF0000"/>
                </a:solidFill>
              </a:rPr>
              <a:t>brief description of The specific suggested action</a:t>
            </a:r>
          </a:p>
          <a:p>
            <a:pPr lvl="3">
              <a:defRPr/>
            </a:pPr>
            <a:r>
              <a:rPr lang="en-US" sz="4300" dirty="0" smtClean="0"/>
              <a:t>Identification of the specific </a:t>
            </a:r>
            <a:r>
              <a:rPr lang="en-US" sz="4300" dirty="0" smtClean="0">
                <a:solidFill>
                  <a:srgbClr val="FF0000"/>
                </a:solidFill>
              </a:rPr>
              <a:t>intersecting row &amp; column items that </a:t>
            </a:r>
            <a:r>
              <a:rPr lang="en-US" sz="4300" dirty="0" smtClean="0"/>
              <a:t>the </a:t>
            </a:r>
            <a:r>
              <a:rPr lang="en-US" sz="4300" dirty="0"/>
              <a:t>suggested action </a:t>
            </a:r>
            <a:r>
              <a:rPr lang="en-US" sz="4300" dirty="0" smtClean="0"/>
              <a:t>addresses (i.e. number the SWOT items and refer to the intersecting items by the assigned numbers)</a:t>
            </a:r>
          </a:p>
          <a:p>
            <a:pPr lvl="3">
              <a:defRPr/>
            </a:pPr>
            <a:r>
              <a:rPr lang="en-US" sz="4300" dirty="0"/>
              <a:t>Identification of the </a:t>
            </a:r>
            <a:r>
              <a:rPr lang="en-US" sz="4300" dirty="0" smtClean="0">
                <a:solidFill>
                  <a:srgbClr val="FF0000"/>
                </a:solidFill>
              </a:rPr>
              <a:t>type(s) of strategies </a:t>
            </a:r>
            <a:r>
              <a:rPr lang="en-US" sz="4300" dirty="0" smtClean="0"/>
              <a:t>(e.g., differentiation, backward integration, </a:t>
            </a:r>
            <a:r>
              <a:rPr lang="en-US" sz="4350" dirty="0"/>
              <a:t>1</a:t>
            </a:r>
            <a:r>
              <a:rPr lang="en-US" sz="4350" baseline="30000" dirty="0"/>
              <a:t>st</a:t>
            </a:r>
            <a:r>
              <a:rPr lang="en-US" sz="4350" dirty="0"/>
              <a:t> mover, </a:t>
            </a:r>
            <a:r>
              <a:rPr lang="en-US" sz="4300" dirty="0" smtClean="0"/>
              <a:t>etc.), with which the suggested action would be most consistent </a:t>
            </a:r>
          </a:p>
          <a:p>
            <a:pPr lvl="3">
              <a:defRPr/>
            </a:pPr>
            <a:r>
              <a:rPr lang="en-US" sz="4300" dirty="0" smtClean="0"/>
              <a:t>Example of an ST alternative: </a:t>
            </a:r>
          </a:p>
          <a:p>
            <a:pPr lvl="4">
              <a:defRPr/>
            </a:pPr>
            <a:r>
              <a:rPr lang="en-US" sz="4300" dirty="0" smtClean="0"/>
              <a:t>If STRENGTH #1 on the TOWS is “S#1: strong global brand recognition” and </a:t>
            </a:r>
            <a:r>
              <a:rPr lang="en-US" sz="4300" dirty="0"/>
              <a:t>THREAT </a:t>
            </a:r>
            <a:r>
              <a:rPr lang="en-US" sz="4300" dirty="0" smtClean="0"/>
              <a:t>#</a:t>
            </a:r>
            <a:r>
              <a:rPr lang="en-US" sz="4300" dirty="0"/>
              <a:t>1</a:t>
            </a:r>
            <a:r>
              <a:rPr lang="en-US" sz="4300" dirty="0" smtClean="0"/>
              <a:t> </a:t>
            </a:r>
            <a:r>
              <a:rPr lang="en-US" sz="4300" dirty="0"/>
              <a:t>on the TOWS is </a:t>
            </a:r>
            <a:r>
              <a:rPr lang="en-US" sz="4300" dirty="0" smtClean="0"/>
              <a:t>“T#1: highly different customer tastes in China vs. the US” and THREAT #3 </a:t>
            </a:r>
            <a:r>
              <a:rPr lang="en-US" sz="4300" dirty="0"/>
              <a:t>on the TOWS is </a:t>
            </a:r>
            <a:r>
              <a:rPr lang="en-US" sz="4300" dirty="0" smtClean="0"/>
              <a:t>“T#3: Increasing governmental restrictions on US firms selling products in China” </a:t>
            </a:r>
          </a:p>
          <a:p>
            <a:pPr lvl="4">
              <a:defRPr/>
            </a:pPr>
            <a:r>
              <a:rPr lang="en-US" sz="4350" dirty="0" smtClean="0">
                <a:solidFill>
                  <a:srgbClr val="FF0000"/>
                </a:solidFill>
              </a:rPr>
              <a:t>ST #1 might be:</a:t>
            </a:r>
          </a:p>
          <a:p>
            <a:pPr lvl="5">
              <a:defRPr/>
            </a:pPr>
            <a:r>
              <a:rPr lang="en-US" sz="4400" dirty="0" smtClean="0"/>
              <a:t>“ST#1: Create licensing agreements with Chinese firms to produce and sell products </a:t>
            </a:r>
            <a:r>
              <a:rPr lang="en-US" sz="4400" dirty="0"/>
              <a:t>in China with </a:t>
            </a:r>
            <a:r>
              <a:rPr lang="en-US" sz="4400" dirty="0" smtClean="0"/>
              <a:t>features that appeal to local Chinese tastes, using the firm’s strong brand (S#1 &amp; T#1 &amp; T#3) (This suggested action is most consistent with a multi-country, licensing, focus differentiation strategy)”</a:t>
            </a:r>
          </a:p>
          <a:p>
            <a:pPr lvl="7">
              <a:defRPr/>
            </a:pPr>
            <a:endParaRPr lang="en-US" sz="4400" dirty="0"/>
          </a:p>
          <a:p>
            <a:pPr lvl="5">
              <a:defRPr/>
            </a:pPr>
            <a:endParaRPr lang="en-US" sz="4350" dirty="0"/>
          </a:p>
          <a:p>
            <a:pPr lvl="2" eaLnBrk="1" fontAlgn="auto" hangingPunct="1">
              <a:spcAft>
                <a:spcPts val="0"/>
              </a:spcAft>
              <a:defRPr/>
            </a:pPr>
            <a:endParaRPr lang="en-US" sz="4500" dirty="0">
              <a:solidFill>
                <a:prstClr val="black"/>
              </a:solidFill>
            </a:endParaRPr>
          </a:p>
        </p:txBody>
      </p:sp>
    </p:spTree>
    <p:extLst>
      <p:ext uri="{BB962C8B-B14F-4D97-AF65-F5344CB8AC3E}">
        <p14:creationId xmlns:p14="http://schemas.microsoft.com/office/powerpoint/2010/main" xmlns="" val="334034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51" y="228601"/>
            <a:ext cx="10786188" cy="488950"/>
          </a:xfrm>
        </p:spPr>
        <p:txBody>
          <a:bodyPr rtlCol="0">
            <a:noAutofit/>
          </a:bodyPr>
          <a:lstStyle/>
          <a:p>
            <a:pPr lvl="1" defTabSz="914400" eaLnBrk="1" fontAlgn="auto" hangingPunct="1">
              <a:lnSpc>
                <a:spcPct val="100000"/>
              </a:lnSpc>
              <a:spcBef>
                <a:spcPts val="0"/>
              </a:spcBef>
              <a:spcAft>
                <a:spcPts val="0"/>
              </a:spcAft>
              <a:defRPr/>
            </a:pPr>
            <a:r>
              <a:rPr lang="en-US" sz="3600" b="1" dirty="0">
                <a:solidFill>
                  <a:sysClr val="windowText" lastClr="000000"/>
                </a:solidFill>
              </a:rPr>
              <a:t>Appdxs 7-11 &amp; exec summary must be INDIVIDUAL work</a:t>
            </a:r>
          </a:p>
        </p:txBody>
      </p:sp>
      <p:sp>
        <p:nvSpPr>
          <p:cNvPr id="3" name="Content Placeholder 2"/>
          <p:cNvSpPr>
            <a:spLocks noGrp="1"/>
          </p:cNvSpPr>
          <p:nvPr>
            <p:ph idx="1"/>
          </p:nvPr>
        </p:nvSpPr>
        <p:spPr>
          <a:xfrm>
            <a:off x="405443" y="717551"/>
            <a:ext cx="10938294" cy="5819775"/>
          </a:xfrm>
        </p:spPr>
        <p:txBody>
          <a:bodyPr rtlCol="0">
            <a:normAutofit fontScale="70000" lnSpcReduction="20000"/>
          </a:bodyPr>
          <a:lstStyle/>
          <a:p>
            <a:pPr lvl="1" eaLnBrk="1" fontAlgn="auto" hangingPunct="1">
              <a:spcAft>
                <a:spcPts val="0"/>
              </a:spcAft>
              <a:defRPr/>
            </a:pPr>
            <a:r>
              <a:rPr lang="en-US" sz="4400" b="1" dirty="0">
                <a:solidFill>
                  <a:srgbClr val="FF0000"/>
                </a:solidFill>
              </a:rPr>
              <a:t>Appendix </a:t>
            </a:r>
            <a:r>
              <a:rPr lang="en-US" sz="4400" b="1" dirty="0" smtClean="0">
                <a:solidFill>
                  <a:srgbClr val="FF0000"/>
                </a:solidFill>
              </a:rPr>
              <a:t>11: </a:t>
            </a:r>
            <a:r>
              <a:rPr lang="en-US" sz="4400" dirty="0" smtClean="0"/>
              <a:t>List a </a:t>
            </a:r>
            <a:r>
              <a:rPr lang="en-US" sz="4400" dirty="0" smtClean="0">
                <a:solidFill>
                  <a:srgbClr val="FF0000"/>
                </a:solidFill>
              </a:rPr>
              <a:t>mutually reinforcing </a:t>
            </a:r>
            <a:r>
              <a:rPr lang="en-US" sz="4400" dirty="0" smtClean="0"/>
              <a:t>subset of 4-6 of the strategic </a:t>
            </a:r>
            <a:r>
              <a:rPr lang="en-US" sz="4400" dirty="0"/>
              <a:t>alternatives (</a:t>
            </a:r>
            <a:r>
              <a:rPr lang="en-US" sz="4400" dirty="0" smtClean="0"/>
              <a:t>from the&gt;=12 </a:t>
            </a:r>
            <a:r>
              <a:rPr lang="en-US" sz="4400" dirty="0"/>
              <a:t>total strategic </a:t>
            </a:r>
            <a:r>
              <a:rPr lang="en-US" sz="4400" dirty="0" smtClean="0"/>
              <a:t>alternatives in Appendices 7-10) </a:t>
            </a:r>
            <a:r>
              <a:rPr lang="en-US" sz="4400" dirty="0"/>
              <a:t>as </a:t>
            </a:r>
            <a:r>
              <a:rPr lang="en-US" sz="4400" dirty="0" smtClean="0"/>
              <a:t>the </a:t>
            </a:r>
            <a:r>
              <a:rPr lang="en-US" sz="4400" b="1" dirty="0" smtClean="0">
                <a:solidFill>
                  <a:srgbClr val="FF0000"/>
                </a:solidFill>
              </a:rPr>
              <a:t>RECOMMENDED STRATEGIC</a:t>
            </a:r>
            <a:r>
              <a:rPr lang="en-US" sz="4400" b="1" dirty="0" smtClean="0"/>
              <a:t> </a:t>
            </a:r>
            <a:r>
              <a:rPr lang="en-US" sz="4400" b="1" dirty="0" smtClean="0">
                <a:solidFill>
                  <a:srgbClr val="FF0000"/>
                </a:solidFill>
              </a:rPr>
              <a:t>ALTERNATIVES</a:t>
            </a:r>
            <a:r>
              <a:rPr lang="en-US" sz="4400" b="1" dirty="0" smtClean="0"/>
              <a:t> (Rubric</a:t>
            </a:r>
            <a:r>
              <a:rPr lang="en-US" sz="4400" b="1" dirty="0"/>
              <a:t>: Evaluates </a:t>
            </a:r>
            <a:r>
              <a:rPr lang="en-US" sz="4400" b="1" dirty="0" smtClean="0"/>
              <a:t>Solutions/Selects Optimal) </a:t>
            </a:r>
            <a:endParaRPr lang="en-US" sz="4400" b="1" dirty="0" smtClean="0">
              <a:solidFill>
                <a:srgbClr val="FF0000"/>
              </a:solidFill>
            </a:endParaRPr>
          </a:p>
          <a:p>
            <a:pPr lvl="2" eaLnBrk="1" fontAlgn="auto" hangingPunct="1">
              <a:spcAft>
                <a:spcPts val="0"/>
              </a:spcAft>
              <a:defRPr/>
            </a:pPr>
            <a:r>
              <a:rPr lang="en-US" sz="3900" dirty="0" smtClean="0"/>
              <a:t>The set of recommended strategic alternatives should include:</a:t>
            </a:r>
            <a:endParaRPr lang="en-US" sz="3900" dirty="0"/>
          </a:p>
          <a:p>
            <a:pPr lvl="3" eaLnBrk="1" fontAlgn="auto" hangingPunct="1">
              <a:spcAft>
                <a:spcPts val="0"/>
              </a:spcAft>
              <a:defRPr/>
            </a:pPr>
            <a:r>
              <a:rPr lang="en-US" sz="4100" dirty="0" smtClean="0"/>
              <a:t>Some subset of the </a:t>
            </a:r>
            <a:r>
              <a:rPr lang="en-US" sz="4100" b="1" dirty="0" smtClean="0">
                <a:solidFill>
                  <a:srgbClr val="FF0000"/>
                </a:solidFill>
              </a:rPr>
              <a:t>SO, </a:t>
            </a:r>
            <a:r>
              <a:rPr lang="en-US" sz="4300" b="1" dirty="0" smtClean="0">
                <a:solidFill>
                  <a:srgbClr val="FF0000"/>
                </a:solidFill>
              </a:rPr>
              <a:t>ST, WO, and/or WT strategic alternatives </a:t>
            </a:r>
            <a:r>
              <a:rPr lang="en-US" sz="4300" dirty="0" smtClean="0"/>
              <a:t>from </a:t>
            </a:r>
            <a:r>
              <a:rPr lang="en-US" sz="4300" dirty="0"/>
              <a:t>the </a:t>
            </a:r>
            <a:r>
              <a:rPr lang="en-US" sz="4300" b="1" dirty="0">
                <a:solidFill>
                  <a:srgbClr val="FF0000"/>
                </a:solidFill>
              </a:rPr>
              <a:t>TOWS </a:t>
            </a:r>
            <a:r>
              <a:rPr lang="en-US" sz="4300" dirty="0" smtClean="0"/>
              <a:t>matrix (Appendices 7-10), each of which addresses one or more SWOT items that appear on the SFAS (Appendix 6)</a:t>
            </a:r>
          </a:p>
          <a:p>
            <a:pPr lvl="3" eaLnBrk="1" fontAlgn="auto" hangingPunct="1">
              <a:spcAft>
                <a:spcPts val="0"/>
              </a:spcAft>
              <a:defRPr/>
            </a:pPr>
            <a:r>
              <a:rPr lang="en-US" sz="4300" b="1" dirty="0" smtClean="0">
                <a:solidFill>
                  <a:srgbClr val="FF0000"/>
                </a:solidFill>
              </a:rPr>
              <a:t>Explain </a:t>
            </a:r>
            <a:r>
              <a:rPr lang="en-US" sz="4300" dirty="0" smtClean="0"/>
              <a:t>why each strategic alternative was selected</a:t>
            </a:r>
            <a:r>
              <a:rPr lang="en-US" sz="4300" b="1" dirty="0" smtClean="0">
                <a:solidFill>
                  <a:srgbClr val="FF0000"/>
                </a:solidFill>
              </a:rPr>
              <a:t> </a:t>
            </a:r>
          </a:p>
          <a:p>
            <a:pPr lvl="3" eaLnBrk="1" fontAlgn="auto" hangingPunct="1">
              <a:spcAft>
                <a:spcPts val="0"/>
              </a:spcAft>
              <a:defRPr/>
            </a:pPr>
            <a:r>
              <a:rPr lang="en-US" sz="4300" b="1" dirty="0" smtClean="0">
                <a:solidFill>
                  <a:srgbClr val="FF0000"/>
                </a:solidFill>
              </a:rPr>
              <a:t>Explain </a:t>
            </a:r>
            <a:r>
              <a:rPr lang="en-US" sz="4300" dirty="0" smtClean="0"/>
              <a:t>how the </a:t>
            </a:r>
            <a:r>
              <a:rPr lang="en-US" sz="4400" dirty="0"/>
              <a:t>set of </a:t>
            </a:r>
            <a:r>
              <a:rPr lang="en-US" sz="4400" dirty="0" smtClean="0"/>
              <a:t>4-6 recommended </a:t>
            </a:r>
            <a:r>
              <a:rPr lang="en-US" sz="4400" dirty="0"/>
              <a:t>strategic </a:t>
            </a:r>
            <a:r>
              <a:rPr lang="en-US" sz="4400" dirty="0" smtClean="0"/>
              <a:t>alternatives</a:t>
            </a:r>
            <a:r>
              <a:rPr lang="en-US" sz="4300" dirty="0" smtClean="0"/>
              <a:t>, together with the elements of NUE’s existing strategy that are working and being retained, </a:t>
            </a:r>
            <a:r>
              <a:rPr lang="en-US" sz="4300" dirty="0" smtClean="0">
                <a:solidFill>
                  <a:srgbClr val="FF0000"/>
                </a:solidFill>
              </a:rPr>
              <a:t>address each of the elements of the H&amp;F 5</a:t>
            </a:r>
            <a:r>
              <a:rPr lang="en-US" sz="4300" dirty="0" smtClean="0"/>
              <a:t> and </a:t>
            </a:r>
            <a:r>
              <a:rPr lang="en-US" sz="4300" dirty="0" smtClean="0">
                <a:solidFill>
                  <a:srgbClr val="FF0000"/>
                </a:solidFill>
              </a:rPr>
              <a:t>are mutually reinforcing</a:t>
            </a:r>
            <a:endParaRPr lang="en-US" sz="4300" dirty="0">
              <a:solidFill>
                <a:srgbClr val="FF0000"/>
              </a:solidFill>
            </a:endParaRPr>
          </a:p>
          <a:p>
            <a:pPr marL="685800" lvl="2" indent="0" eaLnBrk="1" fontAlgn="auto" hangingPunct="1">
              <a:spcAft>
                <a:spcPts val="0"/>
              </a:spcAft>
              <a:buNone/>
              <a:defRPr/>
            </a:pPr>
            <a:endParaRPr lang="en-US" sz="4500" dirty="0">
              <a:solidFill>
                <a:prstClr val="black"/>
              </a:solidFill>
            </a:endParaRPr>
          </a:p>
        </p:txBody>
      </p:sp>
    </p:spTree>
    <p:extLst>
      <p:ext uri="{BB962C8B-B14F-4D97-AF65-F5344CB8AC3E}">
        <p14:creationId xmlns:p14="http://schemas.microsoft.com/office/powerpoint/2010/main" xmlns="" val="851785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2636</TotalTime>
  <Words>1756</Words>
  <Application>Microsoft Office PowerPoint</Application>
  <PresentationFormat>Custom</PresentationFormat>
  <Paragraphs>81</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6_Office Theme</vt:lpstr>
      <vt:lpstr>To be used along with the word doc directions</vt:lpstr>
      <vt:lpstr>Appdxs 1-6 may be completed by case team</vt:lpstr>
      <vt:lpstr>Appdxs 1-6 may be completed by case team</vt:lpstr>
      <vt:lpstr>Appdxs 1-6 may be completed by case team</vt:lpstr>
      <vt:lpstr>Appdxs 1-6 may be completed by case team</vt:lpstr>
      <vt:lpstr>Appdxs 1-6 may be completed by case team</vt:lpstr>
      <vt:lpstr>Appdxs 1-6 may be completed by case team</vt:lpstr>
      <vt:lpstr>Appdxs 7-11 &amp; exec summary must be INDIVIDUAL work</vt:lpstr>
      <vt:lpstr>Appdxs 7-11 &amp; exec summary must be INDIVIDUAL work</vt:lpstr>
    </vt:vector>
  </TitlesOfParts>
  <Company>Nova Southeastern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Wurthmann</dc:creator>
  <cp:lastModifiedBy>User</cp:lastModifiedBy>
  <cp:revision>55</cp:revision>
  <dcterms:created xsi:type="dcterms:W3CDTF">2015-07-28T16:06:34Z</dcterms:created>
  <dcterms:modified xsi:type="dcterms:W3CDTF">2017-03-04T10:58:08Z</dcterms:modified>
</cp:coreProperties>
</file>